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  <p:embeddedFont>
      <p:font typeface="Noto Sans"/>
      <p:regular r:id="rId35"/>
      <p:bold r:id="rId36"/>
      <p:italic r:id="rId37"/>
      <p:boldItalic r:id="rId38"/>
    </p:embeddedFont>
    <p:embeddedFont>
      <p:font typeface="Nunito Sans SemiBold"/>
      <p:regular r:id="rId39"/>
      <p:bold r:id="rId40"/>
      <p:italic r:id="rId41"/>
      <p:boldItalic r:id="rId42"/>
    </p:embeddedFont>
    <p:embeddedFont>
      <p:font typeface="Roboto Mono"/>
      <p:regular r:id="rId43"/>
      <p:bold r:id="rId44"/>
      <p:italic r:id="rId45"/>
      <p:boldItalic r:id="rId46"/>
    </p:embeddedFont>
    <p:embeddedFont>
      <p:font typeface="Nunito Sans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SansSemiBold-bold.fntdata"/><Relationship Id="rId42" Type="http://schemas.openxmlformats.org/officeDocument/2006/relationships/font" Target="fonts/NunitoSansSemiBold-boldItalic.fntdata"/><Relationship Id="rId41" Type="http://schemas.openxmlformats.org/officeDocument/2006/relationships/font" Target="fonts/NunitoSansSemiBold-italic.fntdata"/><Relationship Id="rId44" Type="http://schemas.openxmlformats.org/officeDocument/2006/relationships/font" Target="fonts/RobotoMono-bold.fntdata"/><Relationship Id="rId43" Type="http://schemas.openxmlformats.org/officeDocument/2006/relationships/font" Target="fonts/RobotoMono-regular.fntdata"/><Relationship Id="rId46" Type="http://schemas.openxmlformats.org/officeDocument/2006/relationships/font" Target="fonts/RobotoMono-boldItalic.fntdata"/><Relationship Id="rId45" Type="http://schemas.openxmlformats.org/officeDocument/2006/relationships/font" Target="fonts/RobotoMon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NunitoSans-bold.fntdata"/><Relationship Id="rId47" Type="http://schemas.openxmlformats.org/officeDocument/2006/relationships/font" Target="fonts/NunitoSans-regular.fntdata"/><Relationship Id="rId49" Type="http://schemas.openxmlformats.org/officeDocument/2006/relationships/font" Target="fonts/Nunito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slide" Target="slides/slide25.xml"/><Relationship Id="rId33" Type="http://schemas.openxmlformats.org/officeDocument/2006/relationships/font" Target="fonts/Roboto-italic.fntdata"/><Relationship Id="rId32" Type="http://schemas.openxmlformats.org/officeDocument/2006/relationships/font" Target="fonts/Roboto-bold.fntdata"/><Relationship Id="rId35" Type="http://schemas.openxmlformats.org/officeDocument/2006/relationships/font" Target="fonts/NotoSans-regular.fntdata"/><Relationship Id="rId34" Type="http://schemas.openxmlformats.org/officeDocument/2006/relationships/font" Target="fonts/Roboto-boldItalic.fntdata"/><Relationship Id="rId37" Type="http://schemas.openxmlformats.org/officeDocument/2006/relationships/font" Target="fonts/NotoSans-italic.fntdata"/><Relationship Id="rId36" Type="http://schemas.openxmlformats.org/officeDocument/2006/relationships/font" Target="fonts/NotoSans-bold.fntdata"/><Relationship Id="rId39" Type="http://schemas.openxmlformats.org/officeDocument/2006/relationships/font" Target="fonts/NunitoSansSemiBold-regular.fntdata"/><Relationship Id="rId38" Type="http://schemas.openxmlformats.org/officeDocument/2006/relationships/font" Target="fonts/NotoSans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Nunito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695a855d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695a855d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2ce646c1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2ce646c1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2ce646c12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2ce646c12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1f98674bf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1f98674bf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0d87eddf5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0d87eddf5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1f98674bf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1f98674bf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1f98674bf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1f98674bf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1f98674bf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1f98674bf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1f98674bf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1f98674bf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1f98674b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1f98674b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695a855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695a855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1f98674bf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1f98674bf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695a855db_1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695a855db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0d87eddf5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0d87eddf5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695a855db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695a855db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695a855d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695a855d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675a75e97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675a75e97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695a855db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695a855db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695a855d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695a855d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695a855d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695a855d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1f98674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1f98674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1f98674bf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1f98674bf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695a855d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695a855d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695a855d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695a855d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hyperlink" Target="http://www.relevant.healthcare" TargetMode="External"/><Relationship Id="rId4" Type="http://schemas.openxmlformats.org/officeDocument/2006/relationships/image" Target="../media/image1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://www.relevant.healthcare" TargetMode="Externa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hyperlink" Target="http://www.relevant.healthcare" TargetMode="External"/><Relationship Id="rId4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://www.relevant.healthcare" TargetMode="Externa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://www.relevant.healthcare" TargetMode="Externa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hyperlink" Target="http://www.relevant.healthcare" TargetMode="External"/><Relationship Id="rId4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hyperlink" Target="http://www.relevant.healthcare" TargetMode="External"/><Relationship Id="rId4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hyperlink" Target="http://www.relevant.healthcare" TargetMode="External"/><Relationship Id="rId4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hyperlink" Target="http://www.relevant.healthcare" TargetMode="External"/><Relationship Id="rId4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2.png"/><Relationship Id="rId4" Type="http://schemas.openxmlformats.org/officeDocument/2006/relationships/hyperlink" Target="http://www.relevant.healthcar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logo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7325" y="1755300"/>
            <a:ext cx="8762400" cy="163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3000" y="848873"/>
            <a:ext cx="2138000" cy="57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33882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 Sans"/>
              <a:buNone/>
              <a:defRPr sz="28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s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311700" y="164592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0900" y="1078999"/>
            <a:ext cx="8520600" cy="34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Nunito Sans"/>
              <a:buChar char="≫"/>
              <a:defRPr sz="2000"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>
              <a:spcBef>
                <a:spcPts val="500"/>
              </a:spcBef>
              <a:spcAft>
                <a:spcPts val="0"/>
              </a:spcAft>
              <a:buSzPts val="1800"/>
              <a:buFont typeface="Nunito Sans"/>
              <a:buChar char="–"/>
              <a:defRPr sz="1800">
                <a:latin typeface="Nunito Sans"/>
                <a:ea typeface="Nunito Sans"/>
                <a:cs typeface="Nunito Sans"/>
                <a:sym typeface="Nunito Sans"/>
              </a:defRPr>
            </a:lvl2pPr>
            <a:lvl3pPr indent="-342900" lvl="2" marL="1371600">
              <a:spcBef>
                <a:spcPts val="500"/>
              </a:spcBef>
              <a:spcAft>
                <a:spcPts val="0"/>
              </a:spcAft>
              <a:buSzPts val="1800"/>
              <a:buFont typeface="Nunito Sans"/>
              <a:buChar char="–"/>
              <a:defRPr sz="1800">
                <a:latin typeface="Nunito Sans"/>
                <a:ea typeface="Nunito Sans"/>
                <a:cs typeface="Nunito Sans"/>
                <a:sym typeface="Nunito Sans"/>
              </a:defRPr>
            </a:lvl3pPr>
            <a:lvl4pPr indent="-342900" lvl="3" marL="1828800">
              <a:spcBef>
                <a:spcPts val="500"/>
              </a:spcBef>
              <a:spcAft>
                <a:spcPts val="0"/>
              </a:spcAft>
              <a:buSzPts val="1800"/>
              <a:buFont typeface="Nunito Sans"/>
              <a:buChar char="–"/>
              <a:defRPr sz="1800">
                <a:latin typeface="Nunito Sans"/>
                <a:ea typeface="Nunito Sans"/>
                <a:cs typeface="Nunito Sans"/>
                <a:sym typeface="Nunito Sans"/>
              </a:defRPr>
            </a:lvl4pPr>
            <a:lvl5pPr indent="-342900" lvl="4" marL="2286000">
              <a:spcBef>
                <a:spcPts val="500"/>
              </a:spcBef>
              <a:spcAft>
                <a:spcPts val="0"/>
              </a:spcAft>
              <a:buSzPts val="1800"/>
              <a:buFont typeface="Nunito Sans"/>
              <a:buChar char="–"/>
              <a:defRPr sz="1800"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>
              <a:spcBef>
                <a:spcPts val="500"/>
              </a:spcBef>
              <a:spcAft>
                <a:spcPts val="0"/>
              </a:spcAft>
              <a:buSzPts val="1800"/>
              <a:buFont typeface="Nunito Sans"/>
              <a:buChar char="–"/>
              <a:defRPr sz="1800">
                <a:latin typeface="Nunito Sans"/>
                <a:ea typeface="Nunito Sans"/>
                <a:cs typeface="Nunito Sans"/>
                <a:sym typeface="Nunito Sans"/>
              </a:defRPr>
            </a:lvl6pPr>
            <a:lvl7pPr indent="-342900" lvl="6" marL="3200400">
              <a:spcBef>
                <a:spcPts val="500"/>
              </a:spcBef>
              <a:spcAft>
                <a:spcPts val="0"/>
              </a:spcAft>
              <a:buSzPts val="1800"/>
              <a:buFont typeface="Nunito Sans"/>
              <a:buChar char="–"/>
              <a:defRPr sz="1800">
                <a:latin typeface="Nunito Sans"/>
                <a:ea typeface="Nunito Sans"/>
                <a:cs typeface="Nunito Sans"/>
                <a:sym typeface="Nunito Sans"/>
              </a:defRPr>
            </a:lvl7pPr>
            <a:lvl8pPr indent="-342900" lvl="7" marL="3657600">
              <a:spcBef>
                <a:spcPts val="500"/>
              </a:spcBef>
              <a:spcAft>
                <a:spcPts val="0"/>
              </a:spcAft>
              <a:buSzPts val="1800"/>
              <a:buFont typeface="Nunito Sans"/>
              <a:buChar char="–"/>
              <a:defRPr sz="1800">
                <a:latin typeface="Nunito Sans"/>
                <a:ea typeface="Nunito Sans"/>
                <a:cs typeface="Nunito Sans"/>
                <a:sym typeface="Nunito Sans"/>
              </a:defRPr>
            </a:lvl8pPr>
            <a:lvl9pPr indent="-342900" lvl="8" marL="4114800">
              <a:spcBef>
                <a:spcPts val="500"/>
              </a:spcBef>
              <a:spcAft>
                <a:spcPts val="500"/>
              </a:spcAft>
              <a:buSzPts val="1800"/>
              <a:buFont typeface="Nunito Sans"/>
              <a:buChar char="–"/>
              <a:defRPr sz="18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57" name="Google Shape;57;p11"/>
          <p:cNvSpPr txBox="1"/>
          <p:nvPr/>
        </p:nvSpPr>
        <p:spPr>
          <a:xfrm>
            <a:off x="6586800" y="4690450"/>
            <a:ext cx="2245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Nunito Sans SemiBold"/>
                <a:ea typeface="Nunito Sans SemiBold"/>
                <a:cs typeface="Nunito Sans SemiBold"/>
                <a:sym typeface="Nunito Sans SemiBold"/>
                <a:hlinkClick r:id="rId3"/>
              </a:rPr>
              <a:t>www.relevant.healthcare</a:t>
            </a:r>
            <a:endParaRPr sz="800">
              <a:solidFill>
                <a:schemeClr val="accent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pic>
        <p:nvPicPr>
          <p:cNvPr id="58" name="Google Shape;5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4752910"/>
            <a:ext cx="652004" cy="18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s - side by side layout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1" name="Google Shape;61;p12"/>
          <p:cNvSpPr txBox="1"/>
          <p:nvPr>
            <p:ph type="title"/>
          </p:nvPr>
        </p:nvSpPr>
        <p:spPr>
          <a:xfrm>
            <a:off x="265500" y="1207525"/>
            <a:ext cx="4045200" cy="272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54880"/>
            <a:ext cx="681643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4858050" y="743574"/>
            <a:ext cx="3999900" cy="365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≫"/>
              <a:defRPr/>
            </a:lvl1pPr>
            <a:lvl2pPr indent="-330200" lvl="1" marL="914400" rtl="0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8pPr>
            <a:lvl9pPr indent="-330200" lvl="8" marL="4114800" rtl="0">
              <a:spcBef>
                <a:spcPts val="500"/>
              </a:spcBef>
              <a:spcAft>
                <a:spcPts val="500"/>
              </a:spcAft>
              <a:buSzPts val="1600"/>
              <a:buChar char="–"/>
              <a:defRPr sz="1600"/>
            </a:lvl9pPr>
          </a:lstStyle>
          <a:p/>
        </p:txBody>
      </p:sp>
      <p:sp>
        <p:nvSpPr>
          <p:cNvPr id="65" name="Google Shape;65;p12"/>
          <p:cNvSpPr txBox="1"/>
          <p:nvPr/>
        </p:nvSpPr>
        <p:spPr>
          <a:xfrm>
            <a:off x="6586800" y="4690450"/>
            <a:ext cx="2245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Nunito Sans SemiBold"/>
                <a:ea typeface="Nunito Sans SemiBold"/>
                <a:cs typeface="Nunito Sans SemiBold"/>
                <a:sym typeface="Nunito Sans SemiBold"/>
                <a:hlinkClick r:id="rId4"/>
              </a:rPr>
              <a:t>www.relevant.healthcare</a:t>
            </a:r>
            <a:endParaRPr sz="800">
              <a:solidFill>
                <a:schemeClr val="accent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with 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138750" y="4666875"/>
            <a:ext cx="8866500" cy="39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"/>
              <a:buNone/>
              <a:defRPr sz="1400">
                <a:latin typeface="Nunito Sans"/>
                <a:ea typeface="Nunito Sans"/>
                <a:cs typeface="Nunito Sans"/>
                <a:sym typeface="Nunito Sans"/>
              </a:defRPr>
            </a:lvl1pPr>
          </a:lstStyle>
          <a:p/>
        </p:txBody>
      </p:sp>
      <p:sp>
        <p:nvSpPr>
          <p:cNvPr id="68" name="Google Shape;68;p13"/>
          <p:cNvSpPr/>
          <p:nvPr>
            <p:ph idx="2" type="pic"/>
          </p:nvPr>
        </p:nvSpPr>
        <p:spPr>
          <a:xfrm>
            <a:off x="138750" y="179850"/>
            <a:ext cx="8866500" cy="4431600"/>
          </a:xfrm>
          <a:prstGeom prst="roundRect">
            <a:avLst>
              <a:gd fmla="val 1915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D9D9D9">
                <a:alpha val="50000"/>
              </a:srgbClr>
            </a:outerShdw>
          </a:effectLst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>
            <p:ph idx="2" type="pic"/>
          </p:nvPr>
        </p:nvSpPr>
        <p:spPr>
          <a:xfrm>
            <a:off x="138750" y="242700"/>
            <a:ext cx="8866500" cy="4658100"/>
          </a:xfrm>
          <a:prstGeom prst="roundRect">
            <a:avLst>
              <a:gd fmla="val 1822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D9D9D9">
                <a:alpha val="50000"/>
              </a:srgbClr>
            </a:outerShdw>
          </a:effectLst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 with text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078999"/>
            <a:ext cx="3885600" cy="34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≫"/>
              <a:defRPr/>
            </a:lvl1pPr>
            <a:lvl2pPr indent="-330200" lvl="1" marL="914400" rtl="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8pPr>
            <a:lvl9pPr indent="-330200" lvl="8" marL="4114800" rtl="0">
              <a:spcBef>
                <a:spcPts val="500"/>
              </a:spcBef>
              <a:spcAft>
                <a:spcPts val="5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164592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2" type="subTitle"/>
          </p:nvPr>
        </p:nvSpPr>
        <p:spPr>
          <a:xfrm>
            <a:off x="4417550" y="1079150"/>
            <a:ext cx="4414800" cy="3465300"/>
          </a:xfrm>
          <a:prstGeom prst="rect">
            <a:avLst/>
          </a:prstGeom>
          <a:solidFill>
            <a:srgbClr val="FDFDFD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 sz="1200"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75" name="Google Shape;75;p15"/>
          <p:cNvSpPr txBox="1"/>
          <p:nvPr/>
        </p:nvSpPr>
        <p:spPr>
          <a:xfrm>
            <a:off x="6586800" y="4690450"/>
            <a:ext cx="2245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Nunito Sans SemiBold"/>
                <a:ea typeface="Nunito Sans SemiBold"/>
                <a:cs typeface="Nunito Sans SemiBold"/>
                <a:sym typeface="Nunito Sans SemiBold"/>
                <a:hlinkClick r:id="rId3"/>
              </a:rPr>
              <a:t>www.relevant.healthcare</a:t>
            </a:r>
            <a:endParaRPr sz="800">
              <a:solidFill>
                <a:schemeClr val="accent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4752910"/>
            <a:ext cx="652004" cy="18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 with title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164592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311700" y="1079000"/>
            <a:ext cx="8520600" cy="3747900"/>
          </a:xfrm>
          <a:prstGeom prst="rect">
            <a:avLst/>
          </a:prstGeom>
          <a:solidFill>
            <a:srgbClr val="FDFDFD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 sz="1200"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 only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36000"/>
            <a:ext cx="8520600" cy="4471500"/>
          </a:xfrm>
          <a:prstGeom prst="rect">
            <a:avLst/>
          </a:prstGeom>
          <a:solidFill>
            <a:srgbClr val="FDFDFD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715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 sz="1200"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hasCustomPrompt="1" type="title"/>
          </p:nvPr>
        </p:nvSpPr>
        <p:spPr>
          <a:xfrm>
            <a:off x="311700" y="1590000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54880"/>
            <a:ext cx="681643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>
            <p:ph idx="1" type="subTitle"/>
          </p:nvPr>
        </p:nvSpPr>
        <p:spPr>
          <a:xfrm>
            <a:off x="311700" y="3503100"/>
            <a:ext cx="8520600" cy="7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 Sans SemiBold"/>
              <a:buNone/>
              <a:defRPr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Sans SemiBold"/>
              <a:buNone/>
              <a:defRPr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lvl="2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Sans SemiBold"/>
              <a:buNone/>
              <a:defRPr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lvl="3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Sans SemiBold"/>
              <a:buNone/>
              <a:defRPr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lvl="4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Sans SemiBold"/>
              <a:buNone/>
              <a:defRPr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lvl="5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Sans SemiBold"/>
              <a:buNone/>
              <a:defRPr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lvl="6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Sans SemiBold"/>
              <a:buNone/>
              <a:defRPr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lvl="7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Sans SemiBold"/>
              <a:buNone/>
              <a:defRPr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lvl="8" algn="ctr"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600"/>
              <a:buFont typeface="Nunito Sans SemiBold"/>
              <a:buNone/>
              <a:defRPr>
                <a:solidFill>
                  <a:schemeClr val="lt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/>
        </p:txBody>
      </p:sp>
      <p:sp>
        <p:nvSpPr>
          <p:cNvPr id="86" name="Google Shape;86;p18"/>
          <p:cNvSpPr txBox="1"/>
          <p:nvPr/>
        </p:nvSpPr>
        <p:spPr>
          <a:xfrm>
            <a:off x="6583680" y="4690675"/>
            <a:ext cx="2245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uFill>
                  <a:noFill/>
                </a:uFill>
                <a:latin typeface="Nunito Sans SemiBold"/>
                <a:ea typeface="Nunito Sans SemiBold"/>
                <a:cs typeface="Nunito Sans SemiBold"/>
                <a:sym typeface="Nunito Sans Semi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www.relevant.healthcare</a:t>
            </a:r>
            <a:endParaRPr sz="800">
              <a:solidFill>
                <a:schemeClr val="lt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IG_NUMB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54880"/>
            <a:ext cx="681643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/>
        </p:nvSpPr>
        <p:spPr>
          <a:xfrm>
            <a:off x="6583680" y="4690675"/>
            <a:ext cx="2245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uFill>
                  <a:noFill/>
                </a:uFill>
                <a:latin typeface="Nunito Sans SemiBold"/>
                <a:ea typeface="Nunito Sans SemiBold"/>
                <a:cs typeface="Nunito Sans SemiBold"/>
                <a:sym typeface="Nunito Sans Semi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www.relevant.healthcare</a:t>
            </a:r>
            <a:endParaRPr sz="800">
              <a:solidFill>
                <a:schemeClr val="lt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BIG_NUMBER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3000" y="1155173"/>
            <a:ext cx="2138000" cy="5729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 txBox="1"/>
          <p:nvPr/>
        </p:nvSpPr>
        <p:spPr>
          <a:xfrm>
            <a:off x="682650" y="2140800"/>
            <a:ext cx="7778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h</a:t>
            </a:r>
            <a:r>
              <a:rPr lang="en" sz="44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ealth center</a:t>
            </a:r>
            <a:r>
              <a:rPr lang="en" sz="4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b="1" lang="en" sz="4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rPr>
              <a:t>intelligence</a:t>
            </a:r>
            <a:endParaRPr b="1" sz="4400">
              <a:solidFill>
                <a:schemeClr val="accent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3" name="Google Shape;93;p20"/>
          <p:cNvSpPr txBox="1"/>
          <p:nvPr/>
        </p:nvSpPr>
        <p:spPr>
          <a:xfrm>
            <a:off x="6700863" y="3918175"/>
            <a:ext cx="2075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4"/>
                </a:solidFill>
                <a:latin typeface="Noto Sans"/>
                <a:ea typeface="Noto Sans"/>
                <a:cs typeface="Noto Sans"/>
                <a:sym typeface="Noto Sans"/>
              </a:rPr>
              <a:t>212.220.3807</a:t>
            </a:r>
            <a:endParaRPr>
              <a:solidFill>
                <a:schemeClr val="accent4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Noto Sans"/>
                <a:ea typeface="Noto Sans"/>
                <a:cs typeface="Noto Sans"/>
                <a:sym typeface="Noto Sans"/>
              </a:rPr>
              <a:t>11 Park Place, Floor 3</a:t>
            </a:r>
            <a:endParaRPr>
              <a:solidFill>
                <a:schemeClr val="accent4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Noto Sans"/>
                <a:ea typeface="Noto Sans"/>
                <a:cs typeface="Noto Sans"/>
                <a:sym typeface="Noto Sans"/>
              </a:rPr>
              <a:t>New York, NY 10007</a:t>
            </a:r>
            <a:endParaRPr>
              <a:solidFill>
                <a:schemeClr val="accent4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94" name="Google Shape;94;p20"/>
          <p:cNvSpPr txBox="1"/>
          <p:nvPr/>
        </p:nvSpPr>
        <p:spPr>
          <a:xfrm>
            <a:off x="368050" y="4355875"/>
            <a:ext cx="2263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www.relevant.healthcare</a:t>
            </a:r>
            <a:endParaRPr>
              <a:solidFill>
                <a:schemeClr val="accent4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95" name="Google Shape;95;p20"/>
          <p:cNvSpPr txBox="1"/>
          <p:nvPr>
            <p:ph idx="1" type="subTitle"/>
          </p:nvPr>
        </p:nvSpPr>
        <p:spPr>
          <a:xfrm>
            <a:off x="368050" y="4079050"/>
            <a:ext cx="3135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unito Sans SemiBold"/>
              <a:buNone/>
              <a:defRPr sz="1400">
                <a:solidFill>
                  <a:schemeClr val="accent4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500"/>
              </a:spcBef>
              <a:spcAft>
                <a:spcPts val="50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dual logos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190800" y="257250"/>
            <a:ext cx="8762400" cy="136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Nunito Sans"/>
              <a:buNone/>
              <a:defRPr b="1" sz="4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Nunito Sans"/>
              <a:buNone/>
              <a:defRPr b="1" sz="4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Nunito Sans"/>
              <a:buNone/>
              <a:defRPr b="1" sz="4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Nunito Sans"/>
              <a:buNone/>
              <a:defRPr b="1" sz="4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Nunito Sans"/>
              <a:buNone/>
              <a:defRPr b="1" sz="4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Nunito Sans"/>
              <a:buNone/>
              <a:defRPr b="1" sz="4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Nunito Sans"/>
              <a:buNone/>
              <a:defRPr b="1" sz="4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Nunito Sans"/>
              <a:buNone/>
              <a:defRPr b="1" sz="4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Nunito Sans"/>
              <a:buNone/>
              <a:defRPr b="1" sz="4400"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311700" y="3659638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unito Sans"/>
              <a:buNone/>
              <a:defRPr>
                <a:solidFill>
                  <a:schemeClr val="accent4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2043300" y="1593600"/>
            <a:ext cx="5057400" cy="1956300"/>
          </a:xfrm>
          <a:prstGeom prst="roundRect">
            <a:avLst>
              <a:gd fmla="val 6183" name="adj"/>
            </a:avLst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1C458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>
            <p:ph idx="2" type="pic"/>
          </p:nvPr>
        </p:nvSpPr>
        <p:spPr>
          <a:xfrm>
            <a:off x="2236375" y="2262150"/>
            <a:ext cx="2187600" cy="619200"/>
          </a:xfrm>
          <a:prstGeom prst="rect">
            <a:avLst/>
          </a:prstGeom>
          <a:noFill/>
          <a:ln>
            <a:noFill/>
          </a:ln>
        </p:spPr>
      </p:sp>
      <p:pic>
        <p:nvPicPr>
          <p:cNvPr id="20" name="Google Shape;2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7650" y="2262150"/>
            <a:ext cx="2259964" cy="61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unito Sans"/>
              <a:buNone/>
              <a:defRPr b="1" sz="36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166675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0900" y="1081074"/>
            <a:ext cx="8522100" cy="34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≫"/>
              <a:defRPr/>
            </a:lvl1pPr>
            <a:lvl2pPr indent="-330200" lvl="1" marL="91440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7pPr>
            <a:lvl8pPr indent="-330200" lvl="7" marL="365760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8pPr>
            <a:lvl9pPr indent="-330200" lvl="8" marL="4114800">
              <a:spcBef>
                <a:spcPts val="500"/>
              </a:spcBef>
              <a:spcAft>
                <a:spcPts val="5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/>
        </p:nvSpPr>
        <p:spPr>
          <a:xfrm>
            <a:off x="6586800" y="4690450"/>
            <a:ext cx="2245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Nunito Sans SemiBold"/>
                <a:ea typeface="Nunito Sans SemiBold"/>
                <a:cs typeface="Nunito Sans SemiBold"/>
                <a:sym typeface="Nunito Sans SemiBold"/>
                <a:hlinkClick r:id="rId3"/>
              </a:rPr>
              <a:t>www.relevant.healthcare</a:t>
            </a:r>
            <a:endParaRPr sz="800">
              <a:solidFill>
                <a:schemeClr val="accent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4752910"/>
            <a:ext cx="652004" cy="18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light)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with subtitle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548800"/>
            <a:ext cx="3999900" cy="28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≫"/>
              <a:defRPr sz="1600"/>
            </a:lvl1pPr>
            <a:lvl2pPr indent="-330200" lvl="1" marL="91440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7pPr>
            <a:lvl8pPr indent="-330200" lvl="7" marL="365760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8pPr>
            <a:lvl9pPr indent="-330200" lvl="8" marL="4114800">
              <a:spcBef>
                <a:spcPts val="500"/>
              </a:spcBef>
              <a:spcAft>
                <a:spcPts val="5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4832400" y="1548800"/>
            <a:ext cx="3999900" cy="28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≫"/>
              <a:defRPr sz="1600"/>
            </a:lvl1pPr>
            <a:lvl2pPr indent="-3302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7pPr>
            <a:lvl8pPr indent="-3302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8pPr>
            <a:lvl9pPr indent="-3302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164592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3" type="subTitle"/>
          </p:nvPr>
        </p:nvSpPr>
        <p:spPr>
          <a:xfrm>
            <a:off x="311700" y="1079000"/>
            <a:ext cx="39999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 SemiBold"/>
              <a:buNone/>
              <a:defRPr sz="1600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500"/>
              </a:spcBef>
              <a:spcAft>
                <a:spcPts val="50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4" type="subTitle"/>
          </p:nvPr>
        </p:nvSpPr>
        <p:spPr>
          <a:xfrm>
            <a:off x="4832400" y="1079000"/>
            <a:ext cx="39999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Sans SemiBold"/>
              <a:buNone/>
              <a:defRPr sz="1600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500"/>
              </a:spcBef>
              <a:spcAft>
                <a:spcPts val="500"/>
              </a:spcAft>
              <a:buSzPts val="1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/>
        </p:nvSpPr>
        <p:spPr>
          <a:xfrm>
            <a:off x="6586800" y="4690450"/>
            <a:ext cx="2245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Nunito Sans SemiBold"/>
                <a:ea typeface="Nunito Sans SemiBold"/>
                <a:cs typeface="Nunito Sans SemiBold"/>
                <a:sym typeface="Nunito Sans SemiBold"/>
                <a:hlinkClick r:id="rId3"/>
              </a:rPr>
              <a:t>www.relevant.healthcare</a:t>
            </a:r>
            <a:endParaRPr sz="800">
              <a:solidFill>
                <a:schemeClr val="accent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pic>
        <p:nvPicPr>
          <p:cNvPr id="36" name="Google Shape;3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4752910"/>
            <a:ext cx="652004" cy="18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with no subtitle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" type="body"/>
          </p:nvPr>
        </p:nvSpPr>
        <p:spPr>
          <a:xfrm>
            <a:off x="311700" y="1078999"/>
            <a:ext cx="3999900" cy="34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≫"/>
              <a:defRPr/>
            </a:lvl1pPr>
            <a:lvl2pPr indent="-330200" lvl="1" marL="914400" rtl="0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8pPr>
            <a:lvl9pPr indent="-330200" lvl="8" marL="4114800" rtl="0">
              <a:spcBef>
                <a:spcPts val="500"/>
              </a:spcBef>
              <a:spcAft>
                <a:spcPts val="500"/>
              </a:spcAft>
              <a:buSzPts val="1600"/>
              <a:buChar char="–"/>
              <a:defRPr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4832400" y="1078999"/>
            <a:ext cx="3999900" cy="34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≫"/>
              <a:defRPr/>
            </a:lvl1pPr>
            <a:lvl2pPr indent="-3302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2pPr>
            <a:lvl3pPr indent="-3302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3pPr>
            <a:lvl4pPr indent="-3302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5pPr>
            <a:lvl6pPr indent="-3302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6pPr>
            <a:lvl7pPr indent="-3302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7pPr>
            <a:lvl8pPr indent="-3302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8pPr>
            <a:lvl9pPr indent="-330200" lvl="8" marL="4114800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1600"/>
              <a:buChar char="–"/>
              <a:defRPr sz="1600"/>
            </a:lvl9pPr>
          </a:lstStyle>
          <a:p/>
        </p:txBody>
      </p:sp>
      <p:sp>
        <p:nvSpPr>
          <p:cNvPr id="40" name="Google Shape;40;p8"/>
          <p:cNvSpPr txBox="1"/>
          <p:nvPr>
            <p:ph type="title"/>
          </p:nvPr>
        </p:nvSpPr>
        <p:spPr>
          <a:xfrm>
            <a:off x="311700" y="164592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/>
        </p:nvSpPr>
        <p:spPr>
          <a:xfrm>
            <a:off x="6586800" y="4690450"/>
            <a:ext cx="2245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Nunito Sans SemiBold"/>
                <a:ea typeface="Nunito Sans SemiBold"/>
                <a:cs typeface="Nunito Sans SemiBold"/>
                <a:sym typeface="Nunito Sans SemiBold"/>
                <a:hlinkClick r:id="rId3"/>
              </a:rPr>
              <a:t>www.relevant.healthcare</a:t>
            </a:r>
            <a:endParaRPr sz="800">
              <a:solidFill>
                <a:schemeClr val="accent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pic>
        <p:nvPicPr>
          <p:cNvPr id="42" name="Google Shape;4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4752910"/>
            <a:ext cx="652004" cy="18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311700" y="164592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/>
        </p:nvSpPr>
        <p:spPr>
          <a:xfrm>
            <a:off x="6586800" y="4690450"/>
            <a:ext cx="2245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Nunito Sans SemiBold"/>
                <a:ea typeface="Nunito Sans SemiBold"/>
                <a:cs typeface="Nunito Sans SemiBold"/>
                <a:sym typeface="Nunito Sans SemiBold"/>
                <a:hlinkClick r:id="rId3"/>
              </a:rPr>
              <a:t>www.relevant.healthcare</a:t>
            </a:r>
            <a:endParaRPr sz="800">
              <a:solidFill>
                <a:schemeClr val="accent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pic>
        <p:nvPicPr>
          <p:cNvPr id="46" name="Google Shape;4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4752910"/>
            <a:ext cx="652004" cy="18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with image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1078999"/>
            <a:ext cx="3885600" cy="34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≫"/>
              <a:defRPr/>
            </a:lvl1pPr>
            <a:lvl2pPr indent="-330200" lvl="1" marL="91440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7pPr>
            <a:lvl8pPr indent="-330200" lvl="7" marL="3657600">
              <a:spcBef>
                <a:spcPts val="500"/>
              </a:spcBef>
              <a:spcAft>
                <a:spcPts val="0"/>
              </a:spcAft>
              <a:buSzPts val="1600"/>
              <a:buChar char="–"/>
              <a:defRPr/>
            </a:lvl8pPr>
            <a:lvl9pPr indent="-330200" lvl="8" marL="4114800">
              <a:spcBef>
                <a:spcPts val="500"/>
              </a:spcBef>
              <a:spcAft>
                <a:spcPts val="5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0"/>
          <p:cNvSpPr/>
          <p:nvPr>
            <p:ph idx="2" type="pic"/>
          </p:nvPr>
        </p:nvSpPr>
        <p:spPr>
          <a:xfrm>
            <a:off x="4696875" y="1078999"/>
            <a:ext cx="3775500" cy="3436200"/>
          </a:xfrm>
          <a:prstGeom prst="roundRect">
            <a:avLst>
              <a:gd fmla="val 2210" name="adj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</p:sp>
      <p:sp>
        <p:nvSpPr>
          <p:cNvPr id="50" name="Google Shape;50;p10"/>
          <p:cNvSpPr txBox="1"/>
          <p:nvPr>
            <p:ph type="title"/>
          </p:nvPr>
        </p:nvSpPr>
        <p:spPr>
          <a:xfrm>
            <a:off x="311700" y="164592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3" type="subTitle"/>
          </p:nvPr>
        </p:nvSpPr>
        <p:spPr>
          <a:xfrm>
            <a:off x="4696875" y="4548500"/>
            <a:ext cx="3775500" cy="3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None/>
              <a:defRPr i="1" sz="700"/>
            </a:lvl1pPr>
            <a:lvl2pPr lvl="1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500"/>
              </a:spcBef>
              <a:spcAft>
                <a:spcPts val="500"/>
              </a:spcAft>
              <a:buSzPts val="1600"/>
              <a:buNone/>
              <a:defRPr/>
            </a:lvl9pPr>
          </a:lstStyle>
          <a:p/>
        </p:txBody>
      </p:sp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4752910"/>
            <a:ext cx="652004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/>
          <p:nvPr/>
        </p:nvSpPr>
        <p:spPr>
          <a:xfrm>
            <a:off x="6586800" y="4690450"/>
            <a:ext cx="2245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Nunito Sans SemiBold"/>
                <a:ea typeface="Nunito Sans SemiBold"/>
                <a:cs typeface="Nunito Sans SemiBold"/>
                <a:sym typeface="Nunito Sans SemiBold"/>
                <a:hlinkClick r:id="rId4"/>
              </a:rPr>
              <a:t>www.relevant.healthcare</a:t>
            </a:r>
            <a:endParaRPr sz="800">
              <a:solidFill>
                <a:schemeClr val="accent1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DFDF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64599"/>
            <a:ext cx="8520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079000"/>
            <a:ext cx="8520600" cy="3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"/>
              <a:buChar char="≫"/>
              <a:defRPr sz="18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indent="-3302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"/>
              <a:buChar char="–"/>
              <a:defRPr sz="16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indent="-330200" lvl="2" marL="1371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"/>
              <a:buChar char="–"/>
              <a:defRPr sz="16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indent="-330200" lvl="3" marL="18288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"/>
              <a:buChar char="–"/>
              <a:defRPr sz="16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indent="-330200" lvl="4" marL="22860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"/>
              <a:buChar char="–"/>
              <a:defRPr sz="16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indent="-330200" lvl="5" marL="27432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"/>
              <a:buChar char="–"/>
              <a:defRPr sz="16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indent="-330200" lvl="6" marL="3200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"/>
              <a:buChar char="–"/>
              <a:defRPr sz="16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indent="-330200" lvl="7" marL="36576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"/>
              <a:buChar char="–"/>
              <a:defRPr sz="16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indent="-330200" lvl="8" marL="41148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accent3"/>
              </a:buClr>
              <a:buSzPts val="1600"/>
              <a:buFont typeface="Noto Sans"/>
              <a:buChar char="–"/>
              <a:defRPr sz="16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vega.github.io/vega-lite/examples/" TargetMode="External"/><Relationship Id="rId4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ctrTitle"/>
          </p:nvPr>
        </p:nvSpPr>
        <p:spPr>
          <a:xfrm>
            <a:off x="187325" y="1755300"/>
            <a:ext cx="8762400" cy="163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Dashboard Features for Analysts</a:t>
            </a:r>
            <a:endParaRPr b="0"/>
          </a:p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311700" y="33882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May</a:t>
            </a:r>
            <a:r>
              <a:rPr lang="en">
                <a:solidFill>
                  <a:schemeClr val="accent4"/>
                </a:solidFill>
              </a:rPr>
              <a:t> 6, 2025</a:t>
            </a:r>
            <a:endParaRPr>
              <a:solidFill>
                <a:schemeClr val="accent4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type="title"/>
          </p:nvPr>
        </p:nvSpPr>
        <p:spPr>
          <a:xfrm>
            <a:off x="1572750" y="2150850"/>
            <a:ext cx="5998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Dashboard Demos:</a:t>
            </a:r>
            <a:endParaRPr/>
          </a:p>
          <a:p>
            <a:pPr indent="-4343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UDS Snapshot Dashboard</a:t>
            </a:r>
            <a:endParaRPr/>
          </a:p>
          <a:p>
            <a:pPr indent="-4343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Outreach Dashboard</a:t>
            </a:r>
            <a:endParaRPr/>
          </a:p>
          <a:p>
            <a:pPr indent="-4343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Operations Dashboard</a:t>
            </a:r>
            <a:endParaRPr/>
          </a:p>
          <a:p>
            <a:pPr indent="-4343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Building a dashboard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idx="1" type="body"/>
          </p:nvPr>
        </p:nvSpPr>
        <p:spPr>
          <a:xfrm>
            <a:off x="310900" y="1081074"/>
            <a:ext cx="8522100" cy="34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Involving end users in development leads to engaged users!</a:t>
            </a:r>
            <a:endParaRPr/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Suggested development process: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/>
              <a:t>Start with a dashboard goals meeting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/>
              <a:t>Do a dashboard draft review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/>
              <a:t>Have a dashboard finalization meeting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/>
              <a:t>Check in on usage/usability after 6 weeks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Ways to track dashboard usage is under development</a:t>
            </a:r>
            <a:endParaRPr/>
          </a:p>
        </p:txBody>
      </p:sp>
      <p:sp>
        <p:nvSpPr>
          <p:cNvPr id="164" name="Google Shape;164;p31"/>
          <p:cNvSpPr txBox="1"/>
          <p:nvPr>
            <p:ph type="title"/>
          </p:nvPr>
        </p:nvSpPr>
        <p:spPr>
          <a:xfrm>
            <a:off x="311700" y="166675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note on end user engagement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type="title"/>
          </p:nvPr>
        </p:nvSpPr>
        <p:spPr>
          <a:xfrm>
            <a:off x="311700" y="166675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Audience focused dashboards</a:t>
            </a:r>
            <a:endParaRPr/>
          </a:p>
        </p:txBody>
      </p:sp>
      <p:sp>
        <p:nvSpPr>
          <p:cNvPr id="170" name="Google Shape;170;p32"/>
          <p:cNvSpPr txBox="1"/>
          <p:nvPr>
            <p:ph idx="1" type="body"/>
          </p:nvPr>
        </p:nvSpPr>
        <p:spPr>
          <a:xfrm>
            <a:off x="310900" y="1081075"/>
            <a:ext cx="4261200" cy="34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Focus on simplicity &amp; big numbers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Include benchmarks and comparisons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Include links to more specific topical dashboards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Common examples: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/>
              <a:t>Providers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/>
              <a:t>Executive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/>
              <a:t>QI leads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/>
              <a:t>Finance</a:t>
            </a:r>
            <a:endParaRPr/>
          </a:p>
        </p:txBody>
      </p:sp>
      <p:pic>
        <p:nvPicPr>
          <p:cNvPr id="171" name="Google Shape;17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100" y="1158575"/>
            <a:ext cx="3890849" cy="358867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19050">
              <a:srgbClr val="000000">
                <a:alpha val="1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>
            <p:ph type="title"/>
          </p:nvPr>
        </p:nvSpPr>
        <p:spPr>
          <a:xfrm>
            <a:off x="311700" y="166675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focused dashboards</a:t>
            </a:r>
            <a:endParaRPr/>
          </a:p>
        </p:txBody>
      </p:sp>
      <p:sp>
        <p:nvSpPr>
          <p:cNvPr id="177" name="Google Shape;177;p33"/>
          <p:cNvSpPr txBox="1"/>
          <p:nvPr>
            <p:ph idx="1" type="body"/>
          </p:nvPr>
        </p:nvSpPr>
        <p:spPr>
          <a:xfrm>
            <a:off x="311700" y="1081075"/>
            <a:ext cx="5259000" cy="34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Deep dive into one focus area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Consider multiple audiences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Allow slicing same data by different dimensions</a:t>
            </a:r>
            <a:endParaRPr/>
          </a:p>
        </p:txBody>
      </p:sp>
      <p:sp>
        <p:nvSpPr>
          <p:cNvPr id="178" name="Google Shape;178;p33"/>
          <p:cNvSpPr txBox="1"/>
          <p:nvPr/>
        </p:nvSpPr>
        <p:spPr>
          <a:xfrm>
            <a:off x="4572000" y="1081075"/>
            <a:ext cx="35529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"/>
              <a:buChar char="≫"/>
            </a:pPr>
            <a:r>
              <a:rPr lang="en" sz="18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Common</a:t>
            </a:r>
            <a:r>
              <a:rPr lang="en" sz="18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 examples:</a:t>
            </a:r>
            <a:endParaRPr sz="1800">
              <a:solidFill>
                <a:schemeClr val="dk2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"/>
              <a:buChar char="–"/>
            </a:pPr>
            <a:r>
              <a:rPr lang="en" sz="16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No shows</a:t>
            </a:r>
            <a:endParaRPr sz="1600">
              <a:solidFill>
                <a:schemeClr val="dk2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"/>
              <a:buChar char="–"/>
            </a:pPr>
            <a:r>
              <a:rPr lang="en" sz="16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Care gaps</a:t>
            </a:r>
            <a:endParaRPr sz="1600">
              <a:solidFill>
                <a:schemeClr val="dk2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"/>
              <a:buChar char="–"/>
            </a:pPr>
            <a:r>
              <a:rPr lang="en" sz="16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Outreach</a:t>
            </a:r>
            <a:endParaRPr sz="1600">
              <a:solidFill>
                <a:schemeClr val="dk2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79" name="Google Shape;1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200" y="2440500"/>
            <a:ext cx="7709602" cy="232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3"/>
          <p:cNvSpPr txBox="1"/>
          <p:nvPr/>
        </p:nvSpPr>
        <p:spPr>
          <a:xfrm>
            <a:off x="6198325" y="1381963"/>
            <a:ext cx="3000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"/>
              <a:buChar char="–"/>
            </a:pPr>
            <a:r>
              <a:rPr lang="en" sz="16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Health equity</a:t>
            </a:r>
            <a:endParaRPr sz="1600">
              <a:solidFill>
                <a:schemeClr val="dk2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"/>
              <a:buChar char="–"/>
            </a:pPr>
            <a:r>
              <a:rPr lang="en" sz="16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UDS comparison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>
            <p:ph type="title"/>
          </p:nvPr>
        </p:nvSpPr>
        <p:spPr>
          <a:xfrm>
            <a:off x="311700" y="166675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dashboards performant</a:t>
            </a:r>
            <a:endParaRPr/>
          </a:p>
        </p:txBody>
      </p:sp>
      <p:sp>
        <p:nvSpPr>
          <p:cNvPr id="186" name="Google Shape;186;p34"/>
          <p:cNvSpPr txBox="1"/>
          <p:nvPr>
            <p:ph idx="1" type="body"/>
          </p:nvPr>
        </p:nvSpPr>
        <p:spPr>
          <a:xfrm>
            <a:off x="310900" y="1081074"/>
            <a:ext cx="8522100" cy="34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Do most aggregation and filtering in SQL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/>
              <a:t>Views are calculated on the “front end”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If something is particularly slow, consider moving it to the pipeline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/>
              <a:t>Allows for complicated calcs to be precomputed each night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/>
              <a:t>The right place may be a transformer, measure, or custom alert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type="title"/>
          </p:nvPr>
        </p:nvSpPr>
        <p:spPr>
          <a:xfrm>
            <a:off x="311700" y="166675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</a:t>
            </a:r>
            <a:r>
              <a:rPr lang="en"/>
              <a:t> line-level details</a:t>
            </a:r>
            <a:endParaRPr/>
          </a:p>
        </p:txBody>
      </p:sp>
      <p:sp>
        <p:nvSpPr>
          <p:cNvPr id="192" name="Google Shape;192;p35"/>
          <p:cNvSpPr txBox="1"/>
          <p:nvPr>
            <p:ph idx="1" type="body"/>
          </p:nvPr>
        </p:nvSpPr>
        <p:spPr>
          <a:xfrm>
            <a:off x="310900" y="1081074"/>
            <a:ext cx="8522100" cy="34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Provide a link to a line-level validation report</a:t>
            </a:r>
            <a:endParaRPr/>
          </a:p>
        </p:txBody>
      </p:sp>
      <p:pic>
        <p:nvPicPr>
          <p:cNvPr id="193" name="Google Shape;19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178" y="1822450"/>
            <a:ext cx="8106149" cy="1345175"/>
          </a:xfrm>
          <a:prstGeom prst="rect">
            <a:avLst/>
          </a:prstGeom>
          <a:noFill/>
          <a:ln cap="flat" cmpd="sng" w="12700">
            <a:solidFill>
              <a:srgbClr val="CCCCCC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/>
          <p:nvPr>
            <p:ph type="title"/>
          </p:nvPr>
        </p:nvSpPr>
        <p:spPr>
          <a:xfrm>
            <a:off x="311700" y="166675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Provide context and benchmarks</a:t>
            </a:r>
            <a:endParaRPr/>
          </a:p>
        </p:txBody>
      </p:sp>
      <p:sp>
        <p:nvSpPr>
          <p:cNvPr id="199" name="Google Shape;199;p36"/>
          <p:cNvSpPr txBox="1"/>
          <p:nvPr>
            <p:ph idx="1" type="body"/>
          </p:nvPr>
        </p:nvSpPr>
        <p:spPr>
          <a:xfrm>
            <a:off x="310900" y="1081074"/>
            <a:ext cx="8522100" cy="34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Looking at numbers by themselves is often not very interesting. What are we comparing this to?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/>
              <a:t>For QMs: show the target and potentially the org average. 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/>
              <a:t>For operational metrics: show comparisons to previous time periods.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Supplement “big numbers” with trend charts</a:t>
            </a:r>
            <a:endParaRPr/>
          </a:p>
        </p:txBody>
      </p:sp>
      <p:pic>
        <p:nvPicPr>
          <p:cNvPr id="200" name="Google Shape;20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188" y="2764150"/>
            <a:ext cx="5919626" cy="192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>
            <p:ph type="title"/>
          </p:nvPr>
        </p:nvSpPr>
        <p:spPr>
          <a:xfrm>
            <a:off x="311700" y="166675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 rows as thematic groups</a:t>
            </a:r>
            <a:endParaRPr/>
          </a:p>
        </p:txBody>
      </p:sp>
      <p:pic>
        <p:nvPicPr>
          <p:cNvPr id="206" name="Google Shape;20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875" y="880500"/>
            <a:ext cx="8072248" cy="3667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/>
          <p:nvPr>
            <p:ph type="title"/>
          </p:nvPr>
        </p:nvSpPr>
        <p:spPr>
          <a:xfrm>
            <a:off x="311700" y="166675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Dashboards should work without parameter adjustment</a:t>
            </a:r>
            <a:endParaRPr/>
          </a:p>
        </p:txBody>
      </p:sp>
      <p:sp>
        <p:nvSpPr>
          <p:cNvPr id="212" name="Google Shape;212;p38"/>
          <p:cNvSpPr txBox="1"/>
          <p:nvPr>
            <p:ph idx="1" type="body"/>
          </p:nvPr>
        </p:nvSpPr>
        <p:spPr>
          <a:xfrm>
            <a:off x="310900" y="1081074"/>
            <a:ext cx="8522100" cy="34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Parameters should have default values that produce interesting results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Users may be discouraged from exploring a dashboard if it immediately displays few results (or too many)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Use SQL to filter results down to a meaningful time period (e.g., year to date) unless it’s crucial for the user to be able to adjust the time period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>
            <p:ph type="title"/>
          </p:nvPr>
        </p:nvSpPr>
        <p:spPr>
          <a:xfrm>
            <a:off x="311700" y="166675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Vega-Lite facets are often a mistake</a:t>
            </a:r>
            <a:endParaRPr/>
          </a:p>
        </p:txBody>
      </p:sp>
      <p:sp>
        <p:nvSpPr>
          <p:cNvPr id="218" name="Google Shape;218;p39"/>
          <p:cNvSpPr txBox="1"/>
          <p:nvPr>
            <p:ph idx="1" type="body"/>
          </p:nvPr>
        </p:nvSpPr>
        <p:spPr>
          <a:xfrm>
            <a:off x="310900" y="1081074"/>
            <a:ext cx="8522100" cy="34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They can be cool but they are often difficult to lay out in a way that works well with a responsive dashboard</a:t>
            </a:r>
            <a:endParaRPr/>
          </a:p>
        </p:txBody>
      </p:sp>
      <p:pic>
        <p:nvPicPr>
          <p:cNvPr id="219" name="Google Shape;21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400" y="1846788"/>
            <a:ext cx="4267101" cy="3164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265500" y="1207525"/>
            <a:ext cx="4045200" cy="272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am I?</a:t>
            </a:r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858050" y="743574"/>
            <a:ext cx="3999900" cy="365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 Card, lead analytics consultant at Relevant</a:t>
            </a:r>
            <a:endParaRPr/>
          </a:p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Background in patient safety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3 years with Relevant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/>
          <p:nvPr>
            <p:ph type="title"/>
          </p:nvPr>
        </p:nvSpPr>
        <p:spPr>
          <a:xfrm>
            <a:off x="311700" y="164592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dashboards as clear as possible</a:t>
            </a:r>
            <a:endParaRPr/>
          </a:p>
        </p:txBody>
      </p:sp>
      <p:sp>
        <p:nvSpPr>
          <p:cNvPr id="225" name="Google Shape;225;p40"/>
          <p:cNvSpPr txBox="1"/>
          <p:nvPr>
            <p:ph idx="1" type="body"/>
          </p:nvPr>
        </p:nvSpPr>
        <p:spPr>
          <a:xfrm>
            <a:off x="311700" y="1036825"/>
            <a:ext cx="4367700" cy="34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en"/>
              <a:t>Don’t include titles in visualizations that will be dashboard tiles</a:t>
            </a:r>
            <a:endParaRPr/>
          </a:p>
        </p:txBody>
      </p:sp>
      <p:sp>
        <p:nvSpPr>
          <p:cNvPr id="226" name="Google Shape;226;p40"/>
          <p:cNvSpPr txBox="1"/>
          <p:nvPr>
            <p:ph idx="2" type="body"/>
          </p:nvPr>
        </p:nvSpPr>
        <p:spPr>
          <a:xfrm>
            <a:off x="4832400" y="1036824"/>
            <a:ext cx="3999900" cy="34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descriptions and use markdown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800" y="2048825"/>
            <a:ext cx="3817675" cy="167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0"/>
          <p:cNvSpPr txBox="1"/>
          <p:nvPr/>
        </p:nvSpPr>
        <p:spPr>
          <a:xfrm>
            <a:off x="2091575" y="2220700"/>
            <a:ext cx="288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❌</a:t>
            </a:r>
            <a:endParaRPr sz="500"/>
          </a:p>
        </p:txBody>
      </p:sp>
      <p:pic>
        <p:nvPicPr>
          <p:cNvPr id="229" name="Google Shape;22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8587" y="1967200"/>
            <a:ext cx="4547523" cy="12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/>
          <p:nvPr>
            <p:ph type="title"/>
          </p:nvPr>
        </p:nvSpPr>
        <p:spPr>
          <a:xfrm>
            <a:off x="311700" y="164592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Vega-Lite tips</a:t>
            </a:r>
            <a:endParaRPr/>
          </a:p>
        </p:txBody>
      </p:sp>
      <p:sp>
        <p:nvSpPr>
          <p:cNvPr id="235" name="Google Shape;235;p41"/>
          <p:cNvSpPr txBox="1"/>
          <p:nvPr>
            <p:ph idx="1" type="body"/>
          </p:nvPr>
        </p:nvSpPr>
        <p:spPr>
          <a:xfrm>
            <a:off x="311700" y="1079000"/>
            <a:ext cx="3999900" cy="32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≫"/>
            </a:pPr>
            <a:r>
              <a:rPr lang="en"/>
              <a:t>Use AI to help you get started and for repetitive changes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/>
              <a:t>Claude and ChatGPT are both helpful! Try both when one is stuck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/>
              <a:t>Specify available columns when asking LLMs</a:t>
            </a:r>
            <a:endParaRPr/>
          </a:p>
        </p:txBody>
      </p:sp>
      <p:sp>
        <p:nvSpPr>
          <p:cNvPr id="236" name="Google Shape;236;p41"/>
          <p:cNvSpPr txBox="1"/>
          <p:nvPr>
            <p:ph idx="2" type="body"/>
          </p:nvPr>
        </p:nvSpPr>
        <p:spPr>
          <a:xfrm>
            <a:off x="4832400" y="1079000"/>
            <a:ext cx="3999900" cy="32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≫"/>
            </a:pPr>
            <a:r>
              <a:rPr lang="en"/>
              <a:t>Copy from existing code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Vega-Lite’s gallery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/>
              <a:t>Relevant standard reports</a:t>
            </a:r>
            <a:endParaRPr/>
          </a:p>
          <a:p>
            <a:pPr indent="0" lvl="0" marL="9144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500"/>
              </a:spcBef>
              <a:spcAft>
                <a:spcPts val="0"/>
              </a:spcAft>
              <a:buSzPts val="1600"/>
              <a:buChar char="≫"/>
            </a:pPr>
            <a:r>
              <a:rPr lang="en"/>
              <a:t>Use Vega-Lite format specification to auto format:</a:t>
            </a:r>
            <a:endParaRPr/>
          </a:p>
        </p:txBody>
      </p:sp>
      <p:pic>
        <p:nvPicPr>
          <p:cNvPr id="237" name="Google Shape;23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3262" y="2943221"/>
            <a:ext cx="3422626" cy="83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1"/>
          <p:cNvSpPr/>
          <p:nvPr/>
        </p:nvSpPr>
        <p:spPr>
          <a:xfrm>
            <a:off x="7608525" y="3042125"/>
            <a:ext cx="944400" cy="8790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"/>
          <p:cNvSpPr txBox="1"/>
          <p:nvPr>
            <p:ph type="title"/>
          </p:nvPr>
        </p:nvSpPr>
        <p:spPr>
          <a:xfrm>
            <a:off x="311700" y="164592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 and cons of Vega-Lite</a:t>
            </a:r>
            <a:endParaRPr/>
          </a:p>
        </p:txBody>
      </p:sp>
      <p:sp>
        <p:nvSpPr>
          <p:cNvPr id="244" name="Google Shape;244;p42"/>
          <p:cNvSpPr txBox="1"/>
          <p:nvPr>
            <p:ph idx="1" type="body"/>
          </p:nvPr>
        </p:nvSpPr>
        <p:spPr>
          <a:xfrm>
            <a:off x="311700" y="1548800"/>
            <a:ext cx="3999900" cy="28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≫"/>
            </a:pPr>
            <a:r>
              <a:rPr lang="en"/>
              <a:t>Extremely powerful and flexible (as powerful as tools like Tableau)</a:t>
            </a:r>
            <a:br>
              <a:rPr lang="en"/>
            </a:b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≫"/>
            </a:pPr>
            <a:r>
              <a:rPr lang="en"/>
              <a:t>Well represented in LLM training data sets</a:t>
            </a:r>
            <a:br>
              <a:rPr lang="en"/>
            </a:b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≫"/>
            </a:pPr>
            <a:r>
              <a:rPr lang="en"/>
              <a:t>Free and integratable into Relevant</a:t>
            </a:r>
            <a:br>
              <a:rPr lang="en"/>
            </a:b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≫"/>
            </a:pPr>
            <a:r>
              <a:rPr lang="en"/>
              <a:t>Rich example library</a:t>
            </a:r>
            <a:endParaRPr/>
          </a:p>
        </p:txBody>
      </p:sp>
      <p:sp>
        <p:nvSpPr>
          <p:cNvPr id="245" name="Google Shape;245;p42"/>
          <p:cNvSpPr txBox="1"/>
          <p:nvPr>
            <p:ph idx="2" type="body"/>
          </p:nvPr>
        </p:nvSpPr>
        <p:spPr>
          <a:xfrm>
            <a:off x="4832400" y="1548800"/>
            <a:ext cx="3999900" cy="28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 sz="1800"/>
              <a:t>Not very user friendly 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/>
              <a:t>Requires coding (no point and click)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/>
              <a:t>Most analysts need example code or AI to get started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 sz="1800"/>
              <a:t>No drill-through </a:t>
            </a:r>
            <a:br>
              <a:rPr lang="en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 sz="1800"/>
              <a:t>Sometimes not ideal for tables</a:t>
            </a:r>
            <a:endParaRPr/>
          </a:p>
        </p:txBody>
      </p:sp>
      <p:sp>
        <p:nvSpPr>
          <p:cNvPr id="246" name="Google Shape;246;p42"/>
          <p:cNvSpPr txBox="1"/>
          <p:nvPr>
            <p:ph idx="3" type="subTitle"/>
          </p:nvPr>
        </p:nvSpPr>
        <p:spPr>
          <a:xfrm>
            <a:off x="311700" y="1079000"/>
            <a:ext cx="39999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en"/>
              <a:t>Pros</a:t>
            </a:r>
            <a:endParaRPr/>
          </a:p>
        </p:txBody>
      </p:sp>
      <p:sp>
        <p:nvSpPr>
          <p:cNvPr id="247" name="Google Shape;247;p42"/>
          <p:cNvSpPr txBox="1"/>
          <p:nvPr>
            <p:ph idx="4" type="subTitle"/>
          </p:nvPr>
        </p:nvSpPr>
        <p:spPr>
          <a:xfrm>
            <a:off x="4832400" y="1079000"/>
            <a:ext cx="39999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en"/>
              <a:t>Cons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"/>
          <p:cNvSpPr txBox="1"/>
          <p:nvPr>
            <p:ph type="title"/>
          </p:nvPr>
        </p:nvSpPr>
        <p:spPr>
          <a:xfrm>
            <a:off x="1572750" y="2150850"/>
            <a:ext cx="5998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66"/>
              <a:t>Vega-Lite Demo</a:t>
            </a:r>
            <a:endParaRPr sz="4266"/>
          </a:p>
          <a:p>
            <a:pPr indent="-41529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266"/>
              <a:t>Copying Vega-Lite code</a:t>
            </a:r>
            <a:endParaRPr sz="3266"/>
          </a:p>
          <a:p>
            <a:pPr indent="-41529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266"/>
              <a:t>Using AI to build tables in Vega-Lite</a:t>
            </a:r>
            <a:endParaRPr sz="3266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 txBox="1"/>
          <p:nvPr>
            <p:ph type="title"/>
          </p:nvPr>
        </p:nvSpPr>
        <p:spPr>
          <a:xfrm>
            <a:off x="311700" y="166675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for you…</a:t>
            </a:r>
            <a:endParaRPr/>
          </a:p>
        </p:txBody>
      </p:sp>
      <p:sp>
        <p:nvSpPr>
          <p:cNvPr id="258" name="Google Shape;258;p44"/>
          <p:cNvSpPr txBox="1"/>
          <p:nvPr>
            <p:ph idx="1" type="body"/>
          </p:nvPr>
        </p:nvSpPr>
        <p:spPr>
          <a:xfrm>
            <a:off x="310900" y="1081074"/>
            <a:ext cx="8522100" cy="34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What standard reports and dashboards would you like to see Relevant develop next?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What product enhancements would make reporting easier?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5"/>
          <p:cNvSpPr txBox="1"/>
          <p:nvPr>
            <p:ph idx="1" type="subTitle"/>
          </p:nvPr>
        </p:nvSpPr>
        <p:spPr>
          <a:xfrm>
            <a:off x="368050" y="4079050"/>
            <a:ext cx="3135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en"/>
              <a:t>support@relevant.healthcare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idx="1" type="body"/>
          </p:nvPr>
        </p:nvSpPr>
        <p:spPr>
          <a:xfrm>
            <a:off x="394950" y="1079000"/>
            <a:ext cx="8151900" cy="35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≫"/>
            </a:pPr>
            <a:r>
              <a:rPr lang="en"/>
              <a:t>Defining Relevant reports and dashboards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≫"/>
            </a:pPr>
            <a:r>
              <a:rPr lang="en"/>
              <a:t>New features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≫"/>
            </a:pPr>
            <a:r>
              <a:rPr lang="en"/>
              <a:t>Demos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/>
              <a:t>UDS comparisons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/>
              <a:t>Outreach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/>
              <a:t>Operations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/>
              <a:t>Building a dashboard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≫"/>
            </a:pPr>
            <a:r>
              <a:rPr lang="en"/>
              <a:t>Vega-Lite tips and tricks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≫"/>
            </a:pPr>
            <a:r>
              <a:rPr lang="en"/>
              <a:t>Q/A</a:t>
            </a:r>
            <a:endParaRPr/>
          </a:p>
        </p:txBody>
      </p:sp>
      <p:sp>
        <p:nvSpPr>
          <p:cNvPr id="113" name="Google Shape;113;p23"/>
          <p:cNvSpPr txBox="1"/>
          <p:nvPr>
            <p:ph type="title"/>
          </p:nvPr>
        </p:nvSpPr>
        <p:spPr>
          <a:xfrm>
            <a:off x="311700" y="164592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311700" y="166675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for you…</a:t>
            </a:r>
            <a:endParaRPr/>
          </a:p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310900" y="1081074"/>
            <a:ext cx="8522100" cy="34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Are you currently building dashboards in Relevant?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Do you use external dashboarding tools like Tableau or PowerBI?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What types of dashboards do you see a need for?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title"/>
          </p:nvPr>
        </p:nvSpPr>
        <p:spPr>
          <a:xfrm>
            <a:off x="311700" y="166675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report? What is a dashboard?</a:t>
            </a:r>
            <a:endParaRPr/>
          </a:p>
        </p:txBody>
      </p:sp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310900" y="1081074"/>
            <a:ext cx="8522100" cy="34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At the most granular level, a report “view” is a single table or visualization from a single query.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A report is limited to one query, but it can have multiple report views (e.g., a table, a bar chart, and a pivot table)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Dashboards allow for a collection of report views across multiple reports, typically centered around a theme or audience (e.g., operations, finance, provider performance, etc.)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title"/>
          </p:nvPr>
        </p:nvSpPr>
        <p:spPr>
          <a:xfrm>
            <a:off x="311700" y="166675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vs library vs custom reports</a:t>
            </a:r>
            <a:endParaRPr/>
          </a:p>
        </p:txBody>
      </p:sp>
      <p:sp>
        <p:nvSpPr>
          <p:cNvPr id="131" name="Google Shape;131;p26"/>
          <p:cNvSpPr txBox="1"/>
          <p:nvPr>
            <p:ph idx="1" type="body"/>
          </p:nvPr>
        </p:nvSpPr>
        <p:spPr>
          <a:xfrm>
            <a:off x="310900" y="1081074"/>
            <a:ext cx="8522100" cy="34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≫"/>
            </a:pPr>
            <a:r>
              <a:rPr lang="en">
                <a:highlight>
                  <a:srgbClr val="FFFF00"/>
                </a:highlight>
              </a:rPr>
              <a:t>Standard reports:</a:t>
            </a:r>
            <a:r>
              <a:rPr lang="en"/>
              <a:t> </a:t>
            </a:r>
            <a:endParaRPr/>
          </a:p>
          <a:p>
            <a:pPr indent="-32258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New feature in Relevant! We have 35 standard reports already</a:t>
            </a:r>
            <a:endParaRPr/>
          </a:p>
          <a:p>
            <a:pPr indent="-32258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Already in your Relevant with statuses of “Published (hidden)”</a:t>
            </a:r>
            <a:endParaRPr/>
          </a:p>
          <a:p>
            <a:pPr indent="-32258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Auto-updated by Relevant and identical across health centers. Not customizable</a:t>
            </a:r>
            <a:br>
              <a:rPr lang="en"/>
            </a:b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≫"/>
            </a:pPr>
            <a:r>
              <a:rPr lang="en"/>
              <a:t>Library reports: </a:t>
            </a:r>
            <a:endParaRPr/>
          </a:p>
          <a:p>
            <a:pPr indent="-32258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Need to be imported from the Relevant library</a:t>
            </a:r>
            <a:endParaRPr/>
          </a:p>
          <a:p>
            <a:pPr indent="-32258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Created using standard Relevant logic but customizable</a:t>
            </a:r>
            <a:endParaRPr/>
          </a:p>
          <a:p>
            <a:pPr indent="-32258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Once imported, Relevant can’t make universal updates</a:t>
            </a:r>
            <a:br>
              <a:rPr lang="en"/>
            </a:b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≫"/>
            </a:pPr>
            <a:r>
              <a:rPr lang="en"/>
              <a:t>Custom reports:</a:t>
            </a:r>
            <a:endParaRPr/>
          </a:p>
          <a:p>
            <a:pPr indent="-32258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Custom built to meet your specific reporting needs</a:t>
            </a:r>
            <a:endParaRPr/>
          </a:p>
          <a:p>
            <a:pPr indent="-32258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Not maintained by Relevant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>
            <p:ph type="title"/>
          </p:nvPr>
        </p:nvSpPr>
        <p:spPr>
          <a:xfrm>
            <a:off x="311700" y="164592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 statuses</a:t>
            </a:r>
            <a:endParaRPr/>
          </a:p>
        </p:txBody>
      </p:sp>
      <p:sp>
        <p:nvSpPr>
          <p:cNvPr id="137" name="Google Shape;137;p27"/>
          <p:cNvSpPr txBox="1"/>
          <p:nvPr>
            <p:ph idx="1" type="body"/>
          </p:nvPr>
        </p:nvSpPr>
        <p:spPr>
          <a:xfrm>
            <a:off x="311700" y="1548800"/>
            <a:ext cx="3999900" cy="32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≫"/>
            </a:pPr>
            <a:r>
              <a:rPr b="1" lang="en" sz="1800"/>
              <a:t>Published:</a:t>
            </a:r>
            <a:r>
              <a:rPr lang="en" sz="1800"/>
              <a:t> </a:t>
            </a:r>
            <a:endParaRPr sz="1800"/>
          </a:p>
          <a:p>
            <a:pPr indent="-31496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Validated and used by your organization </a:t>
            </a:r>
            <a:endParaRPr/>
          </a:p>
          <a:p>
            <a:pPr indent="-31496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Report viewers can see published reports in the report list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≫"/>
            </a:pPr>
            <a:r>
              <a:rPr b="1" lang="en" sz="1800">
                <a:highlight>
                  <a:srgbClr val="FFFF00"/>
                </a:highlight>
              </a:rPr>
              <a:t>Published (hidden)</a:t>
            </a:r>
            <a:r>
              <a:rPr b="1" lang="en" sz="1800"/>
              <a:t>: </a:t>
            </a:r>
            <a:endParaRPr b="1" sz="1800"/>
          </a:p>
          <a:p>
            <a:pPr indent="-31496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New!</a:t>
            </a:r>
            <a:endParaRPr/>
          </a:p>
          <a:p>
            <a:pPr indent="-31496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Published but not displayed in the reports list for report viewers</a:t>
            </a:r>
            <a:endParaRPr/>
          </a:p>
          <a:p>
            <a:pPr indent="-31496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Keeps the reports list uncluttered, especially for reports created specifically for Dashboards</a:t>
            </a:r>
            <a:endParaRPr/>
          </a:p>
          <a:p>
            <a:pPr indent="-31496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Standard reports are typically published as hidden. This can be updated by editing the report</a:t>
            </a:r>
            <a:endParaRPr/>
          </a:p>
        </p:txBody>
      </p:sp>
      <p:sp>
        <p:nvSpPr>
          <p:cNvPr id="138" name="Google Shape;138;p27"/>
          <p:cNvSpPr txBox="1"/>
          <p:nvPr>
            <p:ph idx="3" type="subTitle"/>
          </p:nvPr>
        </p:nvSpPr>
        <p:spPr>
          <a:xfrm>
            <a:off x="311700" y="1079000"/>
            <a:ext cx="39999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en"/>
              <a:t>Can add to dashboards</a:t>
            </a:r>
            <a:endParaRPr/>
          </a:p>
        </p:txBody>
      </p:sp>
      <p:sp>
        <p:nvSpPr>
          <p:cNvPr id="139" name="Google Shape;139;p27"/>
          <p:cNvSpPr txBox="1"/>
          <p:nvPr>
            <p:ph idx="2" type="body"/>
          </p:nvPr>
        </p:nvSpPr>
        <p:spPr>
          <a:xfrm>
            <a:off x="4832400" y="1548800"/>
            <a:ext cx="3999900" cy="28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≫"/>
            </a:pPr>
            <a:r>
              <a:rPr b="1" lang="en" sz="1800"/>
              <a:t>Draft:</a:t>
            </a:r>
            <a:r>
              <a:rPr lang="en" sz="1800"/>
              <a:t> </a:t>
            </a:r>
            <a:endParaRPr sz="1800"/>
          </a:p>
          <a:p>
            <a:pPr indent="-31496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Reports that are still being created/validated</a:t>
            </a:r>
            <a:endParaRPr/>
          </a:p>
          <a:p>
            <a:pPr indent="-314960" lvl="1" marL="914400" rtl="0" algn="l">
              <a:spcBef>
                <a:spcPts val="0"/>
              </a:spcBef>
              <a:spcAft>
                <a:spcPts val="0"/>
              </a:spcAft>
              <a:buSzPct val="88888"/>
              <a:buChar char="–"/>
            </a:pPr>
            <a:r>
              <a:rPr lang="en"/>
              <a:t>Report viewers cannot see them in the reports list, but can access via direct link</a:t>
            </a:r>
            <a:br>
              <a:rPr lang="en"/>
            </a:br>
            <a:endParaRPr sz="1800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≫"/>
            </a:pPr>
            <a:r>
              <a:rPr b="1" lang="en" sz="1800"/>
              <a:t>Archived: </a:t>
            </a:r>
            <a:endParaRPr b="1" sz="1800"/>
          </a:p>
          <a:p>
            <a:pPr indent="-31496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Reports that are retired or are no longer needed </a:t>
            </a:r>
            <a:endParaRPr/>
          </a:p>
          <a:p>
            <a:pPr indent="-31496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Not visible to report viewers in the Reports list</a:t>
            </a:r>
            <a:endParaRPr/>
          </a:p>
        </p:txBody>
      </p:sp>
      <p:sp>
        <p:nvSpPr>
          <p:cNvPr id="140" name="Google Shape;140;p27"/>
          <p:cNvSpPr txBox="1"/>
          <p:nvPr>
            <p:ph idx="4" type="subTitle"/>
          </p:nvPr>
        </p:nvSpPr>
        <p:spPr>
          <a:xfrm>
            <a:off x="4832400" y="1079000"/>
            <a:ext cx="3999900" cy="4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en"/>
              <a:t>Cannot add to dashboards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311700" y="166675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use</a:t>
            </a:r>
            <a:endParaRPr/>
          </a:p>
        </p:txBody>
      </p:sp>
      <p:pic>
        <p:nvPicPr>
          <p:cNvPr id="146" name="Google Shape;1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449" y="2903300"/>
            <a:ext cx="6923451" cy="1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863" y="1081075"/>
            <a:ext cx="7608274" cy="15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311700" y="166675"/>
            <a:ext cx="8520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changes</a:t>
            </a:r>
            <a:endParaRPr/>
          </a:p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310900" y="1081074"/>
            <a:ext cx="8522100" cy="34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Ability to rename dashboard tiles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Add quality measure tiles to dashboards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Dashboard parameters auto-select tile parameters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"/>
              <a:t>Note: Parameters must have the same name to link automatically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≫"/>
            </a:pPr>
            <a:r>
              <a:rPr lang="en"/>
              <a:t>Dashboard links include filter selections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levant">
  <a:themeElements>
    <a:clrScheme name="Simple Light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0F52BD"/>
      </a:accent1>
      <a:accent2>
        <a:srgbClr val="1367EC"/>
      </a:accent2>
      <a:accent3>
        <a:srgbClr val="5894F3"/>
      </a:accent3>
      <a:accent4>
        <a:srgbClr val="EDF4FF"/>
      </a:accent4>
      <a:accent5>
        <a:srgbClr val="3A833A"/>
      </a:accent5>
      <a:accent6>
        <a:srgbClr val="C7201A"/>
      </a:accent6>
      <a:hlink>
        <a:srgbClr val="1367E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