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4"/>
    <p:sldMasterId id="2147483692" r:id="rId5"/>
    <p:sldMasterId id="2147483676" r:id="rId6"/>
    <p:sldMasterId id="2147483688" r:id="rId7"/>
  </p:sldMasterIdLst>
  <p:notesMasterIdLst>
    <p:notesMasterId r:id="rId53"/>
  </p:notesMasterIdLst>
  <p:handoutMasterIdLst>
    <p:handoutMasterId r:id="rId54"/>
  </p:handoutMasterIdLst>
  <p:sldIdLst>
    <p:sldId id="756" r:id="rId8"/>
    <p:sldId id="257" r:id="rId9"/>
    <p:sldId id="269" r:id="rId10"/>
    <p:sldId id="258" r:id="rId11"/>
    <p:sldId id="322" r:id="rId12"/>
    <p:sldId id="757" r:id="rId13"/>
    <p:sldId id="286" r:id="rId14"/>
    <p:sldId id="283" r:id="rId15"/>
    <p:sldId id="284" r:id="rId16"/>
    <p:sldId id="285" r:id="rId17"/>
    <p:sldId id="287" r:id="rId18"/>
    <p:sldId id="290" r:id="rId19"/>
    <p:sldId id="288" r:id="rId20"/>
    <p:sldId id="296" r:id="rId21"/>
    <p:sldId id="312" r:id="rId22"/>
    <p:sldId id="313" r:id="rId23"/>
    <p:sldId id="320" r:id="rId24"/>
    <p:sldId id="315" r:id="rId25"/>
    <p:sldId id="316" r:id="rId26"/>
    <p:sldId id="317" r:id="rId27"/>
    <p:sldId id="318" r:id="rId28"/>
    <p:sldId id="319" r:id="rId29"/>
    <p:sldId id="300" r:id="rId30"/>
    <p:sldId id="295" r:id="rId31"/>
    <p:sldId id="297" r:id="rId32"/>
    <p:sldId id="305" r:id="rId33"/>
    <p:sldId id="308" r:id="rId34"/>
    <p:sldId id="306" r:id="rId35"/>
    <p:sldId id="307" r:id="rId36"/>
    <p:sldId id="309" r:id="rId37"/>
    <p:sldId id="310" r:id="rId38"/>
    <p:sldId id="311" r:id="rId39"/>
    <p:sldId id="298" r:id="rId40"/>
    <p:sldId id="301" r:id="rId41"/>
    <p:sldId id="292" r:id="rId42"/>
    <p:sldId id="299" r:id="rId43"/>
    <p:sldId id="293" r:id="rId44"/>
    <p:sldId id="294" r:id="rId45"/>
    <p:sldId id="291" r:id="rId46"/>
    <p:sldId id="289" r:id="rId47"/>
    <p:sldId id="302" r:id="rId48"/>
    <p:sldId id="303" r:id="rId49"/>
    <p:sldId id="304" r:id="rId50"/>
    <p:sldId id="321" r:id="rId51"/>
    <p:sldId id="32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361C2-CD7E-0C7C-49FF-50685EBD411A}" name="Christi Granstaff" initials="CG" userId="S::christi@integratedwork.com::c78c4cf0-b6cd-490a-ace6-d8396cdfcbae" providerId="AD"/>
  <p188:author id="{AE32F8C2-F739-B79A-D255-CD9769C2C5EE}" name="Roma G Velasco" initials="RGV" userId="S::roma@integratedwork.com::8d2278f0-1f83-406a-826e-7364481a3ca8" providerId="AD"/>
  <p188:author id="{A53081E8-288E-66C0-CF93-54A886058FE6}" name="Jennifer Simpson" initials="JS" userId="S::jennifer@integratedwork.com::d17a817e-16d0-4328-a442-766270d9b9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Simpson" initials="JS" lastIdx="1" clrIdx="0">
    <p:extLst>
      <p:ext uri="{19B8F6BF-5375-455C-9EA6-DF929625EA0E}">
        <p15:presenceInfo xmlns:p15="http://schemas.microsoft.com/office/powerpoint/2012/main" userId="S::jennifer@integratedwork.com::d17a817e-16d0-4328-a442-766270d9b9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B31983"/>
    <a:srgbClr val="000000"/>
    <a:srgbClr val="5C0F8B"/>
    <a:srgbClr val="FFFFFF"/>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6327"/>
  </p:normalViewPr>
  <p:slideViewPr>
    <p:cSldViewPr snapToGrid="0">
      <p:cViewPr varScale="1">
        <p:scale>
          <a:sx n="100" d="100"/>
          <a:sy n="100" d="100"/>
        </p:scale>
        <p:origin x="234" y="312"/>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FCC61-D5B7-2618-9F1B-C8F7833396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28794A-3CB9-FDA9-ADFC-086C976C29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0DC94-8F0D-6742-A850-C829D4996139}" type="datetimeFigureOut">
              <a:rPr lang="en-US" smtClean="0"/>
              <a:t>5/5/2025</a:t>
            </a:fld>
            <a:endParaRPr lang="en-US"/>
          </a:p>
        </p:txBody>
      </p:sp>
      <p:sp>
        <p:nvSpPr>
          <p:cNvPr id="4" name="Footer Placeholder 3">
            <a:extLst>
              <a:ext uri="{FF2B5EF4-FFF2-40B4-BE49-F238E27FC236}">
                <a16:creationId xmlns:a16="http://schemas.microsoft.com/office/drawing/2014/main" id="{3B54AA33-7B78-5536-5F7F-A859AF26CE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F68A4F-7261-CAEE-4777-20991186D0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CADAF0-D49C-9147-8615-C4A5E49908F0}" type="slidenum">
              <a:rPr lang="en-US" smtClean="0"/>
              <a:t>‹#›</a:t>
            </a:fld>
            <a:endParaRPr lang="en-US"/>
          </a:p>
        </p:txBody>
      </p:sp>
    </p:spTree>
    <p:extLst>
      <p:ext uri="{BB962C8B-B14F-4D97-AF65-F5344CB8AC3E}">
        <p14:creationId xmlns:p14="http://schemas.microsoft.com/office/powerpoint/2010/main" val="49454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1BB4A-3FF2-084A-874B-129CF7F6C1D9}"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21E1B-6599-BD4D-A12F-3C4490347DA1}" type="slidenum">
              <a:rPr lang="en-US" smtClean="0"/>
              <a:t>‹#›</a:t>
            </a:fld>
            <a:endParaRPr lang="en-US"/>
          </a:p>
        </p:txBody>
      </p:sp>
    </p:spTree>
    <p:extLst>
      <p:ext uri="{BB962C8B-B14F-4D97-AF65-F5344CB8AC3E}">
        <p14:creationId xmlns:p14="http://schemas.microsoft.com/office/powerpoint/2010/main" val="1194128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ZenBit</a:t>
            </a:r>
            <a:r>
              <a:rPr lang="en-US" dirty="0"/>
              <a:t> Tech (https://zenbit.tech/blog/difference-quality-assurance-vs-quality-improvement/#:~:text=Well%2C%20they%20are%20two%20crucial,for%20growth%20and%20increase%20efficiency.)</a:t>
            </a:r>
          </a:p>
        </p:txBody>
      </p:sp>
      <p:sp>
        <p:nvSpPr>
          <p:cNvPr id="4" name="Slide Number Placeholder 3"/>
          <p:cNvSpPr>
            <a:spLocks noGrp="1"/>
          </p:cNvSpPr>
          <p:nvPr>
            <p:ph type="sldNum" sz="quarter" idx="5"/>
          </p:nvPr>
        </p:nvSpPr>
        <p:spPr/>
        <p:txBody>
          <a:bodyPr/>
          <a:lstStyle/>
          <a:p>
            <a:fld id="{A1460742-0BAB-418B-8968-861D6EA60ADC}" type="slidenum">
              <a:rPr lang="en-US" smtClean="0"/>
              <a:t>5</a:t>
            </a:fld>
            <a:endParaRPr lang="en-US"/>
          </a:p>
        </p:txBody>
      </p:sp>
    </p:spTree>
    <p:extLst>
      <p:ext uri="{BB962C8B-B14F-4D97-AF65-F5344CB8AC3E}">
        <p14:creationId xmlns:p14="http://schemas.microsoft.com/office/powerpoint/2010/main" val="167168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D0C7F59-42DA-499D-1A7E-1227A983FE52}"/>
              </a:ext>
            </a:extLst>
          </p:cNvPr>
          <p:cNvSpPr>
            <a:spLocks noGrp="1"/>
          </p:cNvSpPr>
          <p:nvPr>
            <p:ph type="dt" sz="half" idx="10"/>
          </p:nvPr>
        </p:nvSpPr>
        <p:spPr/>
        <p:txBody>
          <a:bodyPr/>
          <a:lstStyle/>
          <a:p>
            <a:fld id="{D3210173-7E78-E946-9DC1-1C6CFFD60068}" type="datetimeFigureOut">
              <a:rPr lang="en-US" smtClean="0"/>
              <a:t>5/5/2025</a:t>
            </a:fld>
            <a:endParaRPr lang="en-US"/>
          </a:p>
        </p:txBody>
      </p:sp>
      <p:sp>
        <p:nvSpPr>
          <p:cNvPr id="4" name="Footer Placeholder 3">
            <a:extLst>
              <a:ext uri="{FF2B5EF4-FFF2-40B4-BE49-F238E27FC236}">
                <a16:creationId xmlns:a16="http://schemas.microsoft.com/office/drawing/2014/main" id="{F1C373B5-13B5-3F5B-C08F-DBDC25F82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411E0-4C14-BC4C-7BDA-C07636FD849B}"/>
              </a:ext>
            </a:extLst>
          </p:cNvPr>
          <p:cNvSpPr>
            <a:spLocks noGrp="1"/>
          </p:cNvSpPr>
          <p:nvPr>
            <p:ph type="sldNum" sz="quarter" idx="12"/>
          </p:nvPr>
        </p:nvSpPr>
        <p:spPr/>
        <p:txBody>
          <a:bodyPr/>
          <a:lstStyle/>
          <a:p>
            <a:fld id="{E0EF1F89-53A0-6047-BE82-B98387E4B6F2}" type="slidenum">
              <a:rPr lang="en-US" smtClean="0"/>
              <a:t>‹#›</a:t>
            </a:fld>
            <a:endParaRPr lang="en-US"/>
          </a:p>
        </p:txBody>
      </p:sp>
      <p:sp>
        <p:nvSpPr>
          <p:cNvPr id="6" name="Title Placeholder 1">
            <a:extLst>
              <a:ext uri="{FF2B5EF4-FFF2-40B4-BE49-F238E27FC236}">
                <a16:creationId xmlns:a16="http://schemas.microsoft.com/office/drawing/2014/main" id="{60860C5C-DA1C-5AF6-50A9-9B1CAEB46BE7}"/>
              </a:ext>
            </a:extLst>
          </p:cNvPr>
          <p:cNvSpPr>
            <a:spLocks noGrp="1"/>
          </p:cNvSpPr>
          <p:nvPr>
            <p:ph type="title"/>
          </p:nvPr>
        </p:nvSpPr>
        <p:spPr>
          <a:xfrm>
            <a:off x="6321552" y="3311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82D24C-DEF8-70C3-759B-D828391CCCEB}"/>
              </a:ext>
            </a:extLst>
          </p:cNvPr>
          <p:cNvSpPr>
            <a:spLocks noGrp="1"/>
          </p:cNvSpPr>
          <p:nvPr>
            <p:ph idx="1"/>
          </p:nvPr>
        </p:nvSpPr>
        <p:spPr>
          <a:xfrm>
            <a:off x="6321552" y="4772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186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417E43-11E2-2274-8D08-C3F167ECDDE9}"/>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3" name="Footer Placeholder 2">
            <a:extLst>
              <a:ext uri="{FF2B5EF4-FFF2-40B4-BE49-F238E27FC236}">
                <a16:creationId xmlns:a16="http://schemas.microsoft.com/office/drawing/2014/main" id="{834C1B99-745D-E6F3-B41F-9E4B5E0CA5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F1B5A7-75CE-9C11-D176-EB37EED35AC4}"/>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8256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BFB0-9230-6521-0A71-5ABB887D5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9CA86A-18B1-9FD1-9B38-891D25D51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17AE9CA-3476-9319-CF5E-C42E248FF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56153E-06B4-0262-5D1B-377D5876C636}"/>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4DF72B84-E42D-E9E7-FD5E-203D433A7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B6D4-F84E-AEE4-3AC1-808B070F38C2}"/>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138731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2006-68BE-B2EF-904F-48BA393C9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897CD38-8B66-4379-437F-F5771CD54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C1F2327-28C3-18F5-E9B8-314FAD852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9FD9A-DAAC-296C-3291-8E4C5A5BEC66}"/>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D54E9263-1051-5461-BFE2-663271625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DC7C-0A33-3DA8-861A-F171223D9CAE}"/>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769658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D0C7F59-42DA-499D-1A7E-1227A983FE52}"/>
              </a:ext>
            </a:extLst>
          </p:cNvPr>
          <p:cNvSpPr>
            <a:spLocks noGrp="1"/>
          </p:cNvSpPr>
          <p:nvPr>
            <p:ph type="dt" sz="half" idx="10"/>
          </p:nvPr>
        </p:nvSpPr>
        <p:spPr/>
        <p:txBody>
          <a:bodyPr/>
          <a:lstStyle/>
          <a:p>
            <a:fld id="{D3210173-7E78-E946-9DC1-1C6CFFD60068}" type="datetimeFigureOut">
              <a:rPr lang="en-US" smtClean="0"/>
              <a:t>5/5/2025</a:t>
            </a:fld>
            <a:endParaRPr lang="en-US"/>
          </a:p>
        </p:txBody>
      </p:sp>
      <p:sp>
        <p:nvSpPr>
          <p:cNvPr id="4" name="Footer Placeholder 3">
            <a:extLst>
              <a:ext uri="{FF2B5EF4-FFF2-40B4-BE49-F238E27FC236}">
                <a16:creationId xmlns:a16="http://schemas.microsoft.com/office/drawing/2014/main" id="{F1C373B5-13B5-3F5B-C08F-DBDC25F82D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5411E0-4C14-BC4C-7BDA-C07636FD849B}"/>
              </a:ext>
            </a:extLst>
          </p:cNvPr>
          <p:cNvSpPr>
            <a:spLocks noGrp="1"/>
          </p:cNvSpPr>
          <p:nvPr>
            <p:ph type="sldNum" sz="quarter" idx="12"/>
          </p:nvPr>
        </p:nvSpPr>
        <p:spPr/>
        <p:txBody>
          <a:bodyPr/>
          <a:lstStyle/>
          <a:p>
            <a:fld id="{E0EF1F89-53A0-6047-BE82-B98387E4B6F2}" type="slidenum">
              <a:rPr lang="en-US" smtClean="0"/>
              <a:t>‹#›</a:t>
            </a:fld>
            <a:endParaRPr lang="en-US"/>
          </a:p>
        </p:txBody>
      </p:sp>
      <p:sp>
        <p:nvSpPr>
          <p:cNvPr id="6" name="Title Placeholder 1">
            <a:extLst>
              <a:ext uri="{FF2B5EF4-FFF2-40B4-BE49-F238E27FC236}">
                <a16:creationId xmlns:a16="http://schemas.microsoft.com/office/drawing/2014/main" id="{60860C5C-DA1C-5AF6-50A9-9B1CAEB46BE7}"/>
              </a:ext>
            </a:extLst>
          </p:cNvPr>
          <p:cNvSpPr>
            <a:spLocks noGrp="1"/>
          </p:cNvSpPr>
          <p:nvPr>
            <p:ph type="title"/>
          </p:nvPr>
        </p:nvSpPr>
        <p:spPr>
          <a:xfrm>
            <a:off x="6321552" y="3311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F882D24C-DEF8-70C3-759B-D828391CCCEB}"/>
              </a:ext>
            </a:extLst>
          </p:cNvPr>
          <p:cNvSpPr>
            <a:spLocks noGrp="1"/>
          </p:cNvSpPr>
          <p:nvPr>
            <p:ph idx="1"/>
          </p:nvPr>
        </p:nvSpPr>
        <p:spPr>
          <a:xfrm>
            <a:off x="6321552" y="4772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273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A83CD2-41F2-BB7F-DC06-A9D5B69E4331}"/>
              </a:ext>
            </a:extLst>
          </p:cNvPr>
          <p:cNvSpPr>
            <a:spLocks noGrp="1"/>
          </p:cNvSpPr>
          <p:nvPr>
            <p:ph type="dt" sz="half" idx="10"/>
          </p:nvPr>
        </p:nvSpPr>
        <p:spPr/>
        <p:txBody>
          <a:bodyPr/>
          <a:lstStyle/>
          <a:p>
            <a:fld id="{05154FA0-0FB9-3C49-B77C-D97B81B70911}" type="datetimeFigureOut">
              <a:rPr lang="en-US" smtClean="0"/>
              <a:t>5/5/2025</a:t>
            </a:fld>
            <a:endParaRPr lang="en-US"/>
          </a:p>
        </p:txBody>
      </p:sp>
      <p:sp>
        <p:nvSpPr>
          <p:cNvPr id="4" name="Footer Placeholder 3">
            <a:extLst>
              <a:ext uri="{FF2B5EF4-FFF2-40B4-BE49-F238E27FC236}">
                <a16:creationId xmlns:a16="http://schemas.microsoft.com/office/drawing/2014/main" id="{8AAF3A9C-4E87-7EFA-57E6-A1B56B422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921F3-E615-BA37-F585-65462BB2542A}"/>
              </a:ext>
            </a:extLst>
          </p:cNvPr>
          <p:cNvSpPr>
            <a:spLocks noGrp="1"/>
          </p:cNvSpPr>
          <p:nvPr>
            <p:ph type="sldNum" sz="quarter" idx="12"/>
          </p:nvPr>
        </p:nvSpPr>
        <p:spPr/>
        <p:txBody>
          <a:bodyPr/>
          <a:lstStyle/>
          <a:p>
            <a:fld id="{042DB774-3449-CF46-B1C4-B64D621C3918}" type="slidenum">
              <a:rPr lang="en-US" smtClean="0"/>
              <a:t>‹#›</a:t>
            </a:fld>
            <a:endParaRPr lang="en-US"/>
          </a:p>
        </p:txBody>
      </p:sp>
    </p:spTree>
    <p:extLst>
      <p:ext uri="{BB962C8B-B14F-4D97-AF65-F5344CB8AC3E}">
        <p14:creationId xmlns:p14="http://schemas.microsoft.com/office/powerpoint/2010/main" val="126131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_Blank">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01D92AE9-C9A3-978C-5D67-EB57A1D9C1CB}"/>
              </a:ext>
            </a:extLst>
          </p:cNvPr>
          <p:cNvSpPr>
            <a:spLocks noGrp="1"/>
          </p:cNvSpPr>
          <p:nvPr>
            <p:ph type="pic" sz="quarter" idx="14" hasCustomPrompt="1"/>
          </p:nvPr>
        </p:nvSpPr>
        <p:spPr>
          <a:xfrm>
            <a:off x="0" y="0"/>
            <a:ext cx="7934960" cy="6380480"/>
          </a:xfrm>
          <a:custGeom>
            <a:avLst/>
            <a:gdLst>
              <a:gd name="connsiteX0" fmla="*/ 0 w 12657600"/>
              <a:gd name="connsiteY0" fmla="*/ 0 h 10287000"/>
              <a:gd name="connsiteX1" fmla="*/ 7099205 w 12657600"/>
              <a:gd name="connsiteY1" fmla="*/ 0 h 10287000"/>
              <a:gd name="connsiteX2" fmla="*/ 12657600 w 12657600"/>
              <a:gd name="connsiteY2" fmla="*/ 10287000 h 10287000"/>
              <a:gd name="connsiteX3" fmla="*/ 0 w 126576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2657600" h="10287000">
                <a:moveTo>
                  <a:pt x="0" y="0"/>
                </a:moveTo>
                <a:lnTo>
                  <a:pt x="7099205" y="0"/>
                </a:lnTo>
                <a:lnTo>
                  <a:pt x="12657600" y="10287000"/>
                </a:lnTo>
                <a:lnTo>
                  <a:pt x="0" y="10287000"/>
                </a:lnTo>
                <a:close/>
              </a:path>
            </a:pathLst>
          </a:custGeom>
          <a:solidFill>
            <a:schemeClr val="bg1">
              <a:lumMod val="95000"/>
            </a:schemeClr>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96" b="1">
                <a:solidFill>
                  <a:schemeClr val="tx2"/>
                </a:solidFill>
              </a:defRPr>
            </a:lvl1pPr>
          </a:lstStyle>
          <a:p>
            <a:r>
              <a:rPr lang="en-US" dirty="0"/>
              <a:t>Drag &amp; Drop images/Click image icon to insert a photo</a:t>
            </a:r>
          </a:p>
        </p:txBody>
      </p:sp>
      <p:sp>
        <p:nvSpPr>
          <p:cNvPr id="3" name="Title 1">
            <a:extLst>
              <a:ext uri="{FF2B5EF4-FFF2-40B4-BE49-F238E27FC236}">
                <a16:creationId xmlns:a16="http://schemas.microsoft.com/office/drawing/2014/main" id="{58D4087E-D5B7-908F-03E3-19BAA5FBD2B1}"/>
              </a:ext>
            </a:extLst>
          </p:cNvPr>
          <p:cNvSpPr>
            <a:spLocks noGrp="1"/>
          </p:cNvSpPr>
          <p:nvPr>
            <p:ph type="title"/>
          </p:nvPr>
        </p:nvSpPr>
        <p:spPr>
          <a:xfrm>
            <a:off x="6786880" y="1046162"/>
            <a:ext cx="514604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E28C3E0C-E1B3-5643-BA0D-F6F8AE694D78}"/>
              </a:ext>
            </a:extLst>
          </p:cNvPr>
          <p:cNvSpPr>
            <a:spLocks noGrp="1"/>
          </p:cNvSpPr>
          <p:nvPr>
            <p:ph idx="1"/>
          </p:nvPr>
        </p:nvSpPr>
        <p:spPr>
          <a:xfrm>
            <a:off x="6786880" y="2506662"/>
            <a:ext cx="5146040" cy="2979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2425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_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D4087E-D5B7-908F-03E3-19BAA5FBD2B1}"/>
              </a:ext>
            </a:extLst>
          </p:cNvPr>
          <p:cNvSpPr>
            <a:spLocks noGrp="1"/>
          </p:cNvSpPr>
          <p:nvPr>
            <p:ph type="title"/>
          </p:nvPr>
        </p:nvSpPr>
        <p:spPr>
          <a:xfrm>
            <a:off x="5892800" y="516552"/>
            <a:ext cx="514604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6" name="Content Placeholder 2">
            <a:extLst>
              <a:ext uri="{FF2B5EF4-FFF2-40B4-BE49-F238E27FC236}">
                <a16:creationId xmlns:a16="http://schemas.microsoft.com/office/drawing/2014/main" id="{E28C3E0C-E1B3-5643-BA0D-F6F8AE694D78}"/>
              </a:ext>
            </a:extLst>
          </p:cNvPr>
          <p:cNvSpPr>
            <a:spLocks noGrp="1"/>
          </p:cNvSpPr>
          <p:nvPr>
            <p:ph idx="1"/>
          </p:nvPr>
        </p:nvSpPr>
        <p:spPr>
          <a:xfrm>
            <a:off x="5892800" y="1969454"/>
            <a:ext cx="5146040" cy="389286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5">
            <a:extLst>
              <a:ext uri="{FF2B5EF4-FFF2-40B4-BE49-F238E27FC236}">
                <a16:creationId xmlns:a16="http://schemas.microsoft.com/office/drawing/2014/main" id="{FAE43DAE-5628-58A1-AC5F-AF13606B3670}"/>
              </a:ext>
            </a:extLst>
          </p:cNvPr>
          <p:cNvSpPr>
            <a:spLocks noGrp="1"/>
          </p:cNvSpPr>
          <p:nvPr>
            <p:ph type="pic" sz="quarter" idx="10" hasCustomPrompt="1"/>
          </p:nvPr>
        </p:nvSpPr>
        <p:spPr>
          <a:xfrm>
            <a:off x="0" y="1"/>
            <a:ext cx="2733675" cy="499812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5" name="Picture Placeholder 5">
            <a:extLst>
              <a:ext uri="{FF2B5EF4-FFF2-40B4-BE49-F238E27FC236}">
                <a16:creationId xmlns:a16="http://schemas.microsoft.com/office/drawing/2014/main" id="{382758CD-027B-819F-E2F9-9363DCA9411F}"/>
              </a:ext>
            </a:extLst>
          </p:cNvPr>
          <p:cNvSpPr>
            <a:spLocks noGrp="1"/>
          </p:cNvSpPr>
          <p:nvPr>
            <p:ph type="pic" sz="quarter" idx="11" hasCustomPrompt="1"/>
          </p:nvPr>
        </p:nvSpPr>
        <p:spPr>
          <a:xfrm>
            <a:off x="0" y="5007006"/>
            <a:ext cx="2733675" cy="184211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7" name="Picture Placeholder 5">
            <a:extLst>
              <a:ext uri="{FF2B5EF4-FFF2-40B4-BE49-F238E27FC236}">
                <a16:creationId xmlns:a16="http://schemas.microsoft.com/office/drawing/2014/main" id="{1CC9E85A-171E-C1CB-A9C2-6ECF7BE5475C}"/>
              </a:ext>
            </a:extLst>
          </p:cNvPr>
          <p:cNvSpPr>
            <a:spLocks noGrp="1"/>
          </p:cNvSpPr>
          <p:nvPr>
            <p:ph type="pic" sz="quarter" idx="12" hasCustomPrompt="1"/>
          </p:nvPr>
        </p:nvSpPr>
        <p:spPr>
          <a:xfrm>
            <a:off x="2751431" y="1859874"/>
            <a:ext cx="2733675" cy="4998126"/>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
        <p:nvSpPr>
          <p:cNvPr id="8" name="Picture Placeholder 5">
            <a:extLst>
              <a:ext uri="{FF2B5EF4-FFF2-40B4-BE49-F238E27FC236}">
                <a16:creationId xmlns:a16="http://schemas.microsoft.com/office/drawing/2014/main" id="{1ABBE375-C14B-3310-093A-60B46E05A0C4}"/>
              </a:ext>
            </a:extLst>
          </p:cNvPr>
          <p:cNvSpPr>
            <a:spLocks noGrp="1"/>
          </p:cNvSpPr>
          <p:nvPr>
            <p:ph type="pic" sz="quarter" idx="13" hasCustomPrompt="1"/>
          </p:nvPr>
        </p:nvSpPr>
        <p:spPr>
          <a:xfrm>
            <a:off x="2751431" y="0"/>
            <a:ext cx="2733675" cy="1842115"/>
          </a:xfrm>
          <a:solidFill>
            <a:schemeClr val="bg1">
              <a:lumMod val="95000"/>
            </a:schemeClr>
          </a:solidFill>
        </p:spPr>
        <p:txBody>
          <a:bodyPr anchor="ctr"/>
          <a:lstStyle>
            <a:lvl1pPr marL="0" indent="0" algn="ctr">
              <a:buNone/>
              <a:defRPr/>
            </a:lvl1pPr>
          </a:lstStyle>
          <a:p>
            <a:r>
              <a:rPr lang="en-US" dirty="0"/>
              <a:t>Drag &amp; Drop images/Click image icon to insert a photo</a:t>
            </a:r>
          </a:p>
        </p:txBody>
      </p:sp>
    </p:spTree>
    <p:extLst>
      <p:ext uri="{BB962C8B-B14F-4D97-AF65-F5344CB8AC3E}">
        <p14:creationId xmlns:p14="http://schemas.microsoft.com/office/powerpoint/2010/main" val="15352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5C3365E-F0EE-F961-1D17-74CD2D712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93001C2-8024-4637-98F7-E186325414EA}"/>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8E366BE-D533-EE1B-4BCD-5777A40C5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210DF-D74C-A38F-3A07-B66CA2F21962}"/>
              </a:ext>
            </a:extLst>
          </p:cNvPr>
          <p:cNvSpPr>
            <a:spLocks noGrp="1"/>
          </p:cNvSpPr>
          <p:nvPr>
            <p:ph type="sldNum" sz="quarter" idx="12"/>
          </p:nvPr>
        </p:nvSpPr>
        <p:spPr/>
        <p:txBody>
          <a:bodyPr/>
          <a:lstStyle/>
          <a:p>
            <a:fld id="{4FB330BA-A9B8-AE44-99A1-0EB78BA97160}" type="slidenum">
              <a:rPr lang="en-US" smtClean="0"/>
              <a:t>‹#›</a:t>
            </a:fld>
            <a:endParaRPr lang="en-US"/>
          </a:p>
        </p:txBody>
      </p:sp>
      <p:pic>
        <p:nvPicPr>
          <p:cNvPr id="7" name="Picture 6">
            <a:extLst>
              <a:ext uri="{FF2B5EF4-FFF2-40B4-BE49-F238E27FC236}">
                <a16:creationId xmlns:a16="http://schemas.microsoft.com/office/drawing/2014/main" id="{384F82BD-1EEC-E126-DA22-AD066603D793}"/>
              </a:ext>
            </a:extLst>
          </p:cNvPr>
          <p:cNvPicPr>
            <a:picLocks noChangeAspect="1"/>
          </p:cNvPicPr>
          <p:nvPr userDrawn="1"/>
        </p:nvPicPr>
        <p:blipFill>
          <a:blip r:embed="rId2"/>
          <a:stretch>
            <a:fillRect/>
          </a:stretch>
        </p:blipFill>
        <p:spPr>
          <a:xfrm>
            <a:off x="0" y="315859"/>
            <a:ext cx="11197984" cy="662042"/>
          </a:xfrm>
          <a:prstGeom prst="rect">
            <a:avLst/>
          </a:prstGeom>
        </p:spPr>
      </p:pic>
      <p:sp>
        <p:nvSpPr>
          <p:cNvPr id="2" name="Title 1">
            <a:extLst>
              <a:ext uri="{FF2B5EF4-FFF2-40B4-BE49-F238E27FC236}">
                <a16:creationId xmlns:a16="http://schemas.microsoft.com/office/drawing/2014/main" id="{1211BB23-72D7-9115-CA73-4B95E39EFB3A}"/>
              </a:ext>
            </a:extLst>
          </p:cNvPr>
          <p:cNvSpPr>
            <a:spLocks noGrp="1"/>
          </p:cNvSpPr>
          <p:nvPr>
            <p:ph type="ctrTitle"/>
          </p:nvPr>
        </p:nvSpPr>
        <p:spPr>
          <a:xfrm>
            <a:off x="423860" y="-105621"/>
            <a:ext cx="10391778" cy="1562154"/>
          </a:xfrm>
        </p:spPr>
        <p:txBody>
          <a:bodyPr anchor="ctr">
            <a:normAutofit/>
          </a:bodyPr>
          <a:lstStyle>
            <a:lvl1pPr algn="l">
              <a:defRPr sz="33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8706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2A20-E849-250A-EA88-32A2ECE36F2B}"/>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B8AB541-B59F-DD87-0C30-B95D7F024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BCF7F1-214B-AD62-DF87-33A709C1EDC1}"/>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1974C650-91B1-3C66-7BC3-2AD096B08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72B5A-2C11-38A3-2B65-E08CCD36E9ED}"/>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198302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15CD-33C0-3848-5D43-355C4714C7C6}"/>
              </a:ext>
            </a:extLst>
          </p:cNvPr>
          <p:cNvSpPr>
            <a:spLocks noGrp="1"/>
          </p:cNvSpPr>
          <p:nvPr>
            <p:ph type="title"/>
          </p:nvPr>
        </p:nvSpPr>
        <p:spPr>
          <a:xfrm>
            <a:off x="831850" y="1709738"/>
            <a:ext cx="10515600" cy="2852737"/>
          </a:xfrm>
        </p:spPr>
        <p:txBody>
          <a:bodyPr anchor="b"/>
          <a:lstStyle>
            <a:lvl1pPr>
              <a:defRPr sz="60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695E33-E3E1-457C-C677-03CC32517C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407C7-0161-D956-2E86-FDBE6103704E}"/>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38D6E06C-258B-289C-D615-43338C72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3921-B781-AC00-90A2-94A838A997B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69996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904A-E50F-1179-3C0A-74C18A04B0FD}"/>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49D0432-CDC7-1F51-6EA3-782D25D224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F2035EB-98B8-628C-A5B2-025302580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472F952-9CD8-EEF1-812F-1EB5D84CF755}"/>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6" name="Footer Placeholder 5">
            <a:extLst>
              <a:ext uri="{FF2B5EF4-FFF2-40B4-BE49-F238E27FC236}">
                <a16:creationId xmlns:a16="http://schemas.microsoft.com/office/drawing/2014/main" id="{D9BB75C6-04C1-1EA6-5265-E3F7C40E6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22E23-B582-FEAD-C71E-6D19DB39C55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29523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134CD-B54C-C2F0-C73B-F448BFD87C82}"/>
              </a:ext>
            </a:extLst>
          </p:cNvPr>
          <p:cNvSpPr>
            <a:spLocks noGrp="1"/>
          </p:cNvSpPr>
          <p:nvPr>
            <p:ph type="title"/>
          </p:nvPr>
        </p:nvSpPr>
        <p:spPr>
          <a:xfrm>
            <a:off x="839788" y="365125"/>
            <a:ext cx="10515600" cy="1325563"/>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309BFD-297D-0B90-930B-060C48BDB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CDF407-FDDF-FE9A-5C0D-9B0633A3B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533C721-3888-409A-318C-754647941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657C06-AD87-6CB5-BE08-53B4855BF3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B1EE3A-F983-2DB1-18CE-A8756D90095C}"/>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8" name="Footer Placeholder 7">
            <a:extLst>
              <a:ext uri="{FF2B5EF4-FFF2-40B4-BE49-F238E27FC236}">
                <a16:creationId xmlns:a16="http://schemas.microsoft.com/office/drawing/2014/main" id="{2A003248-1DC7-A350-3199-A7602C8632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ECAAC-D4E9-7FDE-DDEB-27F197634E2A}"/>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293675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510F-F607-1BEE-4645-53FECC5BECBF}"/>
              </a:ext>
            </a:extLst>
          </p:cNvPr>
          <p:cNvSpPr>
            <a:spLocks noGrp="1"/>
          </p:cNvSpPr>
          <p:nvPr>
            <p:ph type="title"/>
          </p:nvPr>
        </p:nvSpPr>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DE7FDE-C3B3-7772-7C97-15E7BEC4679C}"/>
              </a:ext>
            </a:extLst>
          </p:cNvPr>
          <p:cNvSpPr>
            <a:spLocks noGrp="1"/>
          </p:cNvSpPr>
          <p:nvPr>
            <p:ph type="dt" sz="half" idx="10"/>
          </p:nvPr>
        </p:nvSpPr>
        <p:spPr/>
        <p:txBody>
          <a:bodyPr/>
          <a:lstStyle/>
          <a:p>
            <a:fld id="{6AA77B0A-F37D-6542-B72E-8E5D83C69B51}" type="datetimeFigureOut">
              <a:rPr lang="en-US" smtClean="0"/>
              <a:t>5/5/2025</a:t>
            </a:fld>
            <a:endParaRPr lang="en-US"/>
          </a:p>
        </p:txBody>
      </p:sp>
      <p:sp>
        <p:nvSpPr>
          <p:cNvPr id="4" name="Footer Placeholder 3">
            <a:extLst>
              <a:ext uri="{FF2B5EF4-FFF2-40B4-BE49-F238E27FC236}">
                <a16:creationId xmlns:a16="http://schemas.microsoft.com/office/drawing/2014/main" id="{2DD70EE5-8110-7770-FB27-33CDC0A723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B4B3D3-5F8E-731F-CCDA-839F9B57F197}"/>
              </a:ext>
            </a:extLst>
          </p:cNvPr>
          <p:cNvSpPr>
            <a:spLocks noGrp="1"/>
          </p:cNvSpPr>
          <p:nvPr>
            <p:ph type="sldNum" sz="quarter" idx="12"/>
          </p:nvPr>
        </p:nvSpPr>
        <p:spPr/>
        <p:txBody>
          <a:bodyPr/>
          <a:lstStyle/>
          <a:p>
            <a:fld id="{4FB330BA-A9B8-AE44-99A1-0EB78BA97160}" type="slidenum">
              <a:rPr lang="en-US" smtClean="0"/>
              <a:t>‹#›</a:t>
            </a:fld>
            <a:endParaRPr lang="en-US"/>
          </a:p>
        </p:txBody>
      </p:sp>
    </p:spTree>
    <p:extLst>
      <p:ext uri="{BB962C8B-B14F-4D97-AF65-F5344CB8AC3E}">
        <p14:creationId xmlns:p14="http://schemas.microsoft.com/office/powerpoint/2010/main" val="37380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8A148-40C1-900A-AD16-FDF90FC6ACE2}"/>
              </a:ext>
            </a:extLst>
          </p:cNvPr>
          <p:cNvPicPr>
            <a:picLocks noChangeAspect="1"/>
          </p:cNvPicPr>
          <p:nvPr userDrawn="1"/>
        </p:nvPicPr>
        <p:blipFill>
          <a:blip r:embed="rId3"/>
          <a:stretch>
            <a:fillRect/>
          </a:stretch>
        </p:blipFill>
        <p:spPr>
          <a:xfrm>
            <a:off x="-21169" y="0"/>
            <a:ext cx="12213169" cy="6858000"/>
          </a:xfrm>
          <a:prstGeom prst="rect">
            <a:avLst/>
          </a:prstGeom>
        </p:spPr>
      </p:pic>
      <p:pic>
        <p:nvPicPr>
          <p:cNvPr id="8" name="Picture 7">
            <a:extLst>
              <a:ext uri="{FF2B5EF4-FFF2-40B4-BE49-F238E27FC236}">
                <a16:creationId xmlns:a16="http://schemas.microsoft.com/office/drawing/2014/main" id="{813E77A6-E04F-2925-F624-3EF0D395F84C}"/>
              </a:ext>
            </a:extLst>
          </p:cNvPr>
          <p:cNvPicPr>
            <a:picLocks noChangeAspect="1"/>
          </p:cNvPicPr>
          <p:nvPr userDrawn="1"/>
        </p:nvPicPr>
        <p:blipFill>
          <a:blip r:embed="rId4"/>
          <a:stretch>
            <a:fillRect/>
          </a:stretch>
        </p:blipFill>
        <p:spPr>
          <a:xfrm>
            <a:off x="612648" y="481614"/>
            <a:ext cx="4544568" cy="3033241"/>
          </a:xfrm>
          <a:prstGeom prst="rect">
            <a:avLst/>
          </a:prstGeom>
        </p:spPr>
      </p:pic>
      <p:sp>
        <p:nvSpPr>
          <p:cNvPr id="2" name="Title Placeholder 1">
            <a:extLst>
              <a:ext uri="{FF2B5EF4-FFF2-40B4-BE49-F238E27FC236}">
                <a16:creationId xmlns:a16="http://schemas.microsoft.com/office/drawing/2014/main" id="{8F74088E-E244-F8C5-27C8-7B34EAF3935D}"/>
              </a:ext>
            </a:extLst>
          </p:cNvPr>
          <p:cNvSpPr>
            <a:spLocks noGrp="1"/>
          </p:cNvSpPr>
          <p:nvPr>
            <p:ph type="title"/>
          </p:nvPr>
        </p:nvSpPr>
        <p:spPr>
          <a:xfrm>
            <a:off x="6321552" y="33115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BE29E0-A914-6A74-C2FF-F01A4DF188A9}"/>
              </a:ext>
            </a:extLst>
          </p:cNvPr>
          <p:cNvSpPr>
            <a:spLocks noGrp="1"/>
          </p:cNvSpPr>
          <p:nvPr>
            <p:ph type="body" idx="1"/>
          </p:nvPr>
        </p:nvSpPr>
        <p:spPr>
          <a:xfrm>
            <a:off x="6321552" y="47720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22DF16-2698-EF15-3D58-805025C14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10173-7E78-E946-9DC1-1C6CFFD60068}" type="datetimeFigureOut">
              <a:rPr lang="en-US" smtClean="0"/>
              <a:t>5/5/2025</a:t>
            </a:fld>
            <a:endParaRPr lang="en-US"/>
          </a:p>
        </p:txBody>
      </p:sp>
      <p:sp>
        <p:nvSpPr>
          <p:cNvPr id="5" name="Footer Placeholder 4">
            <a:extLst>
              <a:ext uri="{FF2B5EF4-FFF2-40B4-BE49-F238E27FC236}">
                <a16:creationId xmlns:a16="http://schemas.microsoft.com/office/drawing/2014/main" id="{C5950659-5A75-BA1C-A290-FFA97C113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EDD8B-0EB2-66B1-31B3-62B99724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F1F89-53A0-6047-BE82-B98387E4B6F2}" type="slidenum">
              <a:rPr lang="en-US" smtClean="0"/>
              <a:t>‹#›</a:t>
            </a:fld>
            <a:endParaRPr lang="en-US"/>
          </a:p>
        </p:txBody>
      </p:sp>
    </p:spTree>
    <p:extLst>
      <p:ext uri="{BB962C8B-B14F-4D97-AF65-F5344CB8AC3E}">
        <p14:creationId xmlns:p14="http://schemas.microsoft.com/office/powerpoint/2010/main" val="634924461"/>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b="1"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F252D-7D78-33D8-3757-3EFE3972F707}"/>
              </a:ext>
            </a:extLst>
          </p:cNvPr>
          <p:cNvPicPr>
            <a:picLocks noChangeAspect="1"/>
          </p:cNvPicPr>
          <p:nvPr userDrawn="1"/>
        </p:nvPicPr>
        <p:blipFill>
          <a:blip r:embed="rId4"/>
          <a:stretch>
            <a:fillRect/>
          </a:stretch>
        </p:blipFill>
        <p:spPr>
          <a:xfrm flipV="1">
            <a:off x="0" y="5142268"/>
            <a:ext cx="12192000" cy="1715731"/>
          </a:xfrm>
          <a:prstGeom prst="rect">
            <a:avLst/>
          </a:prstGeom>
        </p:spPr>
      </p:pic>
      <p:sp>
        <p:nvSpPr>
          <p:cNvPr id="2" name="Title Placeholder 1">
            <a:extLst>
              <a:ext uri="{FF2B5EF4-FFF2-40B4-BE49-F238E27FC236}">
                <a16:creationId xmlns:a16="http://schemas.microsoft.com/office/drawing/2014/main" id="{2D4FCD25-86ED-573F-A096-5AAD008B3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291FBE-F5F3-53AA-EB24-E114D133C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F9957F-15DB-85C1-379B-3B97CC9A8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D5FD448-DDF1-4C41-5967-96F76FBAC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F11A5-F1A2-9243-03E5-1D7EB8F42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30BA-A9B8-AE44-99A1-0EB78BA97160}" type="slidenum">
              <a:rPr lang="en-US" smtClean="0"/>
              <a:t>‹#›</a:t>
            </a:fld>
            <a:endParaRPr lang="en-US"/>
          </a:p>
        </p:txBody>
      </p:sp>
      <p:pic>
        <p:nvPicPr>
          <p:cNvPr id="8" name="Picture 7">
            <a:extLst>
              <a:ext uri="{FF2B5EF4-FFF2-40B4-BE49-F238E27FC236}">
                <a16:creationId xmlns:a16="http://schemas.microsoft.com/office/drawing/2014/main" id="{FAF3B1C9-56EE-723F-0238-9083265665B3}"/>
              </a:ext>
            </a:extLst>
          </p:cNvPr>
          <p:cNvPicPr>
            <a:picLocks noChangeAspect="1"/>
          </p:cNvPicPr>
          <p:nvPr userDrawn="1"/>
        </p:nvPicPr>
        <p:blipFill>
          <a:blip r:embed="rId5"/>
          <a:stretch>
            <a:fillRect/>
          </a:stretch>
        </p:blipFill>
        <p:spPr>
          <a:xfrm>
            <a:off x="11169853" y="5958814"/>
            <a:ext cx="837792" cy="725836"/>
          </a:xfrm>
          <a:prstGeom prst="rect">
            <a:avLst/>
          </a:prstGeom>
        </p:spPr>
      </p:pic>
    </p:spTree>
    <p:extLst>
      <p:ext uri="{BB962C8B-B14F-4D97-AF65-F5344CB8AC3E}">
        <p14:creationId xmlns:p14="http://schemas.microsoft.com/office/powerpoint/2010/main" val="1946296754"/>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8F252D-7D78-33D8-3757-3EFE3972F707}"/>
              </a:ext>
            </a:extLst>
          </p:cNvPr>
          <p:cNvPicPr>
            <a:picLocks noChangeAspect="1"/>
          </p:cNvPicPr>
          <p:nvPr userDrawn="1"/>
        </p:nvPicPr>
        <p:blipFill>
          <a:blip r:embed="rId12"/>
          <a:stretch>
            <a:fillRect/>
          </a:stretch>
        </p:blipFill>
        <p:spPr>
          <a:xfrm flipV="1">
            <a:off x="0" y="5142268"/>
            <a:ext cx="12192000" cy="1715731"/>
          </a:xfrm>
          <a:prstGeom prst="rect">
            <a:avLst/>
          </a:prstGeom>
        </p:spPr>
      </p:pic>
      <p:sp>
        <p:nvSpPr>
          <p:cNvPr id="2" name="Title Placeholder 1">
            <a:extLst>
              <a:ext uri="{FF2B5EF4-FFF2-40B4-BE49-F238E27FC236}">
                <a16:creationId xmlns:a16="http://schemas.microsoft.com/office/drawing/2014/main" id="{2D4FCD25-86ED-573F-A096-5AAD008B34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291FBE-F5F3-53AA-EB24-E114D133C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F9957F-15DB-85C1-379B-3B97CC9A8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77B0A-F37D-6542-B72E-8E5D83C69B51}" type="datetimeFigureOut">
              <a:rPr lang="en-US" smtClean="0"/>
              <a:t>5/5/2025</a:t>
            </a:fld>
            <a:endParaRPr lang="en-US"/>
          </a:p>
        </p:txBody>
      </p:sp>
      <p:sp>
        <p:nvSpPr>
          <p:cNvPr id="5" name="Footer Placeholder 4">
            <a:extLst>
              <a:ext uri="{FF2B5EF4-FFF2-40B4-BE49-F238E27FC236}">
                <a16:creationId xmlns:a16="http://schemas.microsoft.com/office/drawing/2014/main" id="{5D5FD448-DDF1-4C41-5967-96F76FBAC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7F11A5-F1A2-9243-03E5-1D7EB8F42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330BA-A9B8-AE44-99A1-0EB78BA97160}" type="slidenum">
              <a:rPr lang="en-US" smtClean="0"/>
              <a:t>‹#›</a:t>
            </a:fld>
            <a:endParaRPr lang="en-US"/>
          </a:p>
        </p:txBody>
      </p:sp>
      <p:pic>
        <p:nvPicPr>
          <p:cNvPr id="8" name="Picture 7">
            <a:extLst>
              <a:ext uri="{FF2B5EF4-FFF2-40B4-BE49-F238E27FC236}">
                <a16:creationId xmlns:a16="http://schemas.microsoft.com/office/drawing/2014/main" id="{FAF3B1C9-56EE-723F-0238-9083265665B3}"/>
              </a:ext>
            </a:extLst>
          </p:cNvPr>
          <p:cNvPicPr>
            <a:picLocks noChangeAspect="1"/>
          </p:cNvPicPr>
          <p:nvPr userDrawn="1"/>
        </p:nvPicPr>
        <p:blipFill>
          <a:blip r:embed="rId13"/>
          <a:stretch>
            <a:fillRect/>
          </a:stretch>
        </p:blipFill>
        <p:spPr>
          <a:xfrm>
            <a:off x="11169853" y="5958814"/>
            <a:ext cx="837792" cy="725836"/>
          </a:xfrm>
          <a:prstGeom prst="rect">
            <a:avLst/>
          </a:prstGeom>
        </p:spPr>
      </p:pic>
    </p:spTree>
    <p:extLst>
      <p:ext uri="{BB962C8B-B14F-4D97-AF65-F5344CB8AC3E}">
        <p14:creationId xmlns:p14="http://schemas.microsoft.com/office/powerpoint/2010/main" val="19689091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704" r:id="rId10"/>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5E0090-2ACD-E3AC-4723-71E2D7D94A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54FA0-0FB9-3C49-B77C-D97B81B70911}" type="datetimeFigureOut">
              <a:rPr lang="en-US" smtClean="0"/>
              <a:t>5/5/2025</a:t>
            </a:fld>
            <a:endParaRPr lang="en-US"/>
          </a:p>
        </p:txBody>
      </p:sp>
      <p:sp>
        <p:nvSpPr>
          <p:cNvPr id="5" name="Footer Placeholder 4">
            <a:extLst>
              <a:ext uri="{FF2B5EF4-FFF2-40B4-BE49-F238E27FC236}">
                <a16:creationId xmlns:a16="http://schemas.microsoft.com/office/drawing/2014/main" id="{62F28926-15FC-097B-6066-6998EA335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C4D167-FC43-BC21-11E8-AE9872B53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DB774-3449-CF46-B1C4-B64D621C3918}" type="slidenum">
              <a:rPr lang="en-US" smtClean="0"/>
              <a:t>‹#›</a:t>
            </a:fld>
            <a:endParaRPr lang="en-US"/>
          </a:p>
        </p:txBody>
      </p:sp>
      <p:pic>
        <p:nvPicPr>
          <p:cNvPr id="7" name="Picture 6">
            <a:extLst>
              <a:ext uri="{FF2B5EF4-FFF2-40B4-BE49-F238E27FC236}">
                <a16:creationId xmlns:a16="http://schemas.microsoft.com/office/drawing/2014/main" id="{F96A5A58-3578-C0A4-0350-C9AAE88FD555}"/>
              </a:ext>
            </a:extLst>
          </p:cNvPr>
          <p:cNvPicPr>
            <a:picLocks noChangeAspect="1"/>
          </p:cNvPicPr>
          <p:nvPr userDrawn="1"/>
        </p:nvPicPr>
        <p:blipFill rotWithShape="1">
          <a:blip r:embed="rId3"/>
          <a:srcRect l="3442" t="5715" r="4056" b="6672"/>
          <a:stretch/>
        </p:blipFill>
        <p:spPr>
          <a:xfrm>
            <a:off x="-1" y="0"/>
            <a:ext cx="12192001" cy="6858000"/>
          </a:xfrm>
          <a:prstGeom prst="rect">
            <a:avLst/>
          </a:prstGeom>
        </p:spPr>
      </p:pic>
      <p:pic>
        <p:nvPicPr>
          <p:cNvPr id="8" name="Picture 7">
            <a:extLst>
              <a:ext uri="{FF2B5EF4-FFF2-40B4-BE49-F238E27FC236}">
                <a16:creationId xmlns:a16="http://schemas.microsoft.com/office/drawing/2014/main" id="{CD13B615-55BA-7AFC-FCA5-832F6C462FC9}"/>
              </a:ext>
            </a:extLst>
          </p:cNvPr>
          <p:cNvPicPr>
            <a:picLocks noChangeAspect="1"/>
          </p:cNvPicPr>
          <p:nvPr userDrawn="1"/>
        </p:nvPicPr>
        <p:blipFill>
          <a:blip r:embed="rId4"/>
          <a:stretch>
            <a:fillRect/>
          </a:stretch>
        </p:blipFill>
        <p:spPr>
          <a:xfrm>
            <a:off x="4057650" y="1663591"/>
            <a:ext cx="4076700" cy="3530817"/>
          </a:xfrm>
          <a:prstGeom prst="rect">
            <a:avLst/>
          </a:prstGeom>
        </p:spPr>
      </p:pic>
    </p:spTree>
    <p:extLst>
      <p:ext uri="{BB962C8B-B14F-4D97-AF65-F5344CB8AC3E}">
        <p14:creationId xmlns:p14="http://schemas.microsoft.com/office/powerpoint/2010/main" val="1728948264"/>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C492-25D3-D3E0-1C7C-85BB73B0A8F5}"/>
              </a:ext>
            </a:extLst>
          </p:cNvPr>
          <p:cNvSpPr>
            <a:spLocks noGrp="1"/>
          </p:cNvSpPr>
          <p:nvPr>
            <p:ph type="title"/>
          </p:nvPr>
        </p:nvSpPr>
        <p:spPr>
          <a:xfrm>
            <a:off x="7460903" y="2651766"/>
            <a:ext cx="4874985" cy="2467820"/>
          </a:xfrm>
        </p:spPr>
        <p:txBody>
          <a:bodyPr>
            <a:normAutofit fontScale="90000"/>
          </a:bodyPr>
          <a:lstStyle/>
          <a:p>
            <a:r>
              <a:rPr lang="en-US" dirty="0"/>
              <a:t>Effective Use of Populations, Risk Models, and Care Gaps</a:t>
            </a:r>
          </a:p>
        </p:txBody>
      </p:sp>
      <p:sp>
        <p:nvSpPr>
          <p:cNvPr id="4" name="Content Placeholder 3">
            <a:extLst>
              <a:ext uri="{FF2B5EF4-FFF2-40B4-BE49-F238E27FC236}">
                <a16:creationId xmlns:a16="http://schemas.microsoft.com/office/drawing/2014/main" id="{DFDD6267-B857-A980-1187-8D91DD95C612}"/>
              </a:ext>
            </a:extLst>
          </p:cNvPr>
          <p:cNvSpPr>
            <a:spLocks noGrp="1"/>
          </p:cNvSpPr>
          <p:nvPr>
            <p:ph idx="1"/>
          </p:nvPr>
        </p:nvSpPr>
        <p:spPr>
          <a:xfrm>
            <a:off x="2971800" y="5210175"/>
            <a:ext cx="9109953" cy="1647825"/>
          </a:xfrm>
        </p:spPr>
        <p:txBody>
          <a:bodyPr>
            <a:normAutofit/>
          </a:bodyPr>
          <a:lstStyle/>
          <a:p>
            <a:r>
              <a:rPr lang="en-US" sz="2000" b="1" dirty="0"/>
              <a:t>By Benjamin Fouts MPH, Data Analyst, Aliados Health</a:t>
            </a:r>
          </a:p>
          <a:p>
            <a:r>
              <a:rPr lang="en-US" sz="2000" b="1" dirty="0"/>
              <a:t>and Katya </a:t>
            </a:r>
            <a:r>
              <a:rPr lang="en-US" sz="2000" b="1" dirty="0" err="1"/>
              <a:t>Blitsman</a:t>
            </a:r>
            <a:r>
              <a:rPr lang="en-US" sz="2000" b="1" dirty="0"/>
              <a:t>, Senior Analytics Consultant, Relevant Healthcare</a:t>
            </a:r>
          </a:p>
          <a:p>
            <a:r>
              <a:rPr lang="en-US" sz="2000" dirty="0"/>
              <a:t>May 6, 2025</a:t>
            </a:r>
          </a:p>
          <a:p>
            <a:r>
              <a:rPr lang="en-US" sz="2000" dirty="0"/>
              <a:t>Aliados Health Analytics Academy </a:t>
            </a:r>
          </a:p>
        </p:txBody>
      </p:sp>
      <p:sp>
        <p:nvSpPr>
          <p:cNvPr id="5" name="TextBox 4">
            <a:extLst>
              <a:ext uri="{FF2B5EF4-FFF2-40B4-BE49-F238E27FC236}">
                <a16:creationId xmlns:a16="http://schemas.microsoft.com/office/drawing/2014/main" id="{9C075558-65F4-EEAB-E52D-8A8BE8562BA1}"/>
              </a:ext>
            </a:extLst>
          </p:cNvPr>
          <p:cNvSpPr txBox="1"/>
          <p:nvPr/>
        </p:nvSpPr>
        <p:spPr>
          <a:xfrm>
            <a:off x="6705600" y="-23765"/>
            <a:ext cx="4619625" cy="1477328"/>
          </a:xfrm>
          <a:prstGeom prst="rect">
            <a:avLst/>
          </a:prstGeom>
          <a:noFill/>
        </p:spPr>
        <p:txBody>
          <a:bodyPr wrap="square" rtlCol="0">
            <a:spAutoFit/>
          </a:bodyPr>
          <a:lstStyle/>
          <a:p>
            <a:pPr algn="ctr"/>
            <a:r>
              <a:rPr lang="en-US" sz="3000" b="1" dirty="0">
                <a:solidFill>
                  <a:schemeClr val="accent3">
                    <a:lumMod val="20000"/>
                    <a:lumOff val="80000"/>
                  </a:schemeClr>
                </a:solidFill>
              </a:rPr>
              <a:t>2025 Aliados Health Analytics Academy Presentation</a:t>
            </a:r>
          </a:p>
        </p:txBody>
      </p:sp>
    </p:spTree>
    <p:extLst>
      <p:ext uri="{BB962C8B-B14F-4D97-AF65-F5344CB8AC3E}">
        <p14:creationId xmlns:p14="http://schemas.microsoft.com/office/powerpoint/2010/main" val="50735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1828-66F7-E415-3C0C-595D92BE7F80}"/>
              </a:ext>
            </a:extLst>
          </p:cNvPr>
          <p:cNvSpPr>
            <a:spLocks noGrp="1"/>
          </p:cNvSpPr>
          <p:nvPr>
            <p:ph type="title"/>
          </p:nvPr>
        </p:nvSpPr>
        <p:spPr/>
        <p:txBody>
          <a:bodyPr/>
          <a:lstStyle/>
          <a:p>
            <a:r>
              <a:rPr lang="en-US" dirty="0"/>
              <a:t>Overview of Populations</a:t>
            </a:r>
          </a:p>
        </p:txBody>
      </p:sp>
      <p:sp>
        <p:nvSpPr>
          <p:cNvPr id="3" name="Content Placeholder 2">
            <a:extLst>
              <a:ext uri="{FF2B5EF4-FFF2-40B4-BE49-F238E27FC236}">
                <a16:creationId xmlns:a16="http://schemas.microsoft.com/office/drawing/2014/main" id="{CBD19459-0E51-1CB6-1607-27FC802A3047}"/>
              </a:ext>
            </a:extLst>
          </p:cNvPr>
          <p:cNvSpPr>
            <a:spLocks noGrp="1"/>
          </p:cNvSpPr>
          <p:nvPr>
            <p:ph idx="1"/>
          </p:nvPr>
        </p:nvSpPr>
        <p:spPr>
          <a:xfrm>
            <a:off x="838200" y="1543050"/>
            <a:ext cx="10515600" cy="4633913"/>
          </a:xfrm>
        </p:spPr>
        <p:txBody>
          <a:bodyPr/>
          <a:lstStyle/>
          <a:p>
            <a:r>
              <a:rPr lang="en-US" dirty="0"/>
              <a:t>A population is a group of patients who share a defined characteristic (or set of characteristics)</a:t>
            </a:r>
          </a:p>
          <a:p>
            <a:r>
              <a:rPr lang="en-US" dirty="0"/>
              <a:t>There are many standard/pre-set populations available</a:t>
            </a:r>
          </a:p>
          <a:p>
            <a:r>
              <a:rPr lang="en-US" dirty="0"/>
              <a:t>In the app:</a:t>
            </a:r>
          </a:p>
          <a:p>
            <a:endParaRPr lang="en-US" dirty="0"/>
          </a:p>
        </p:txBody>
      </p:sp>
      <p:pic>
        <p:nvPicPr>
          <p:cNvPr id="5" name="Picture 4">
            <a:extLst>
              <a:ext uri="{FF2B5EF4-FFF2-40B4-BE49-F238E27FC236}">
                <a16:creationId xmlns:a16="http://schemas.microsoft.com/office/drawing/2014/main" id="{C39E7C64-F929-0D25-3957-7B9412643423}"/>
              </a:ext>
            </a:extLst>
          </p:cNvPr>
          <p:cNvPicPr>
            <a:picLocks noChangeAspect="1"/>
          </p:cNvPicPr>
          <p:nvPr/>
        </p:nvPicPr>
        <p:blipFill>
          <a:blip r:embed="rId2"/>
          <a:stretch>
            <a:fillRect/>
          </a:stretch>
        </p:blipFill>
        <p:spPr>
          <a:xfrm>
            <a:off x="3058161" y="3012887"/>
            <a:ext cx="1874520" cy="3170617"/>
          </a:xfrm>
          <a:prstGeom prst="rect">
            <a:avLst/>
          </a:prstGeom>
        </p:spPr>
      </p:pic>
      <p:pic>
        <p:nvPicPr>
          <p:cNvPr id="9" name="Picture 8">
            <a:extLst>
              <a:ext uri="{FF2B5EF4-FFF2-40B4-BE49-F238E27FC236}">
                <a16:creationId xmlns:a16="http://schemas.microsoft.com/office/drawing/2014/main" id="{AF5A2218-3A05-CDA1-C085-86DF792FA1C2}"/>
              </a:ext>
            </a:extLst>
          </p:cNvPr>
          <p:cNvPicPr>
            <a:picLocks noChangeAspect="1"/>
          </p:cNvPicPr>
          <p:nvPr/>
        </p:nvPicPr>
        <p:blipFill>
          <a:blip r:embed="rId3"/>
          <a:stretch>
            <a:fillRect/>
          </a:stretch>
        </p:blipFill>
        <p:spPr>
          <a:xfrm>
            <a:off x="6283960" y="3119915"/>
            <a:ext cx="3931920" cy="3123692"/>
          </a:xfrm>
          <a:prstGeom prst="rect">
            <a:avLst/>
          </a:prstGeom>
        </p:spPr>
      </p:pic>
      <p:sp>
        <p:nvSpPr>
          <p:cNvPr id="10" name="Arrow: Right 9">
            <a:extLst>
              <a:ext uri="{FF2B5EF4-FFF2-40B4-BE49-F238E27FC236}">
                <a16:creationId xmlns:a16="http://schemas.microsoft.com/office/drawing/2014/main" id="{D7FC5153-F8D4-3B5E-9950-D6E325D8844D}"/>
              </a:ext>
            </a:extLst>
          </p:cNvPr>
          <p:cNvSpPr/>
          <p:nvPr/>
        </p:nvSpPr>
        <p:spPr>
          <a:xfrm>
            <a:off x="5114925" y="4906035"/>
            <a:ext cx="820420" cy="42672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67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AE16-B38E-B859-6561-C1DE3A746376}"/>
              </a:ext>
            </a:extLst>
          </p:cNvPr>
          <p:cNvSpPr>
            <a:spLocks noGrp="1"/>
          </p:cNvSpPr>
          <p:nvPr>
            <p:ph type="title"/>
          </p:nvPr>
        </p:nvSpPr>
        <p:spPr/>
        <p:txBody>
          <a:bodyPr/>
          <a:lstStyle/>
          <a:p>
            <a:r>
              <a:rPr lang="en-US" dirty="0"/>
              <a:t>Overview of Populations</a:t>
            </a:r>
          </a:p>
        </p:txBody>
      </p:sp>
      <p:sp>
        <p:nvSpPr>
          <p:cNvPr id="3" name="Content Placeholder 2">
            <a:extLst>
              <a:ext uri="{FF2B5EF4-FFF2-40B4-BE49-F238E27FC236}">
                <a16:creationId xmlns:a16="http://schemas.microsoft.com/office/drawing/2014/main" id="{A88D00CB-E82A-5971-6BAE-235BC83A6B20}"/>
              </a:ext>
            </a:extLst>
          </p:cNvPr>
          <p:cNvSpPr>
            <a:spLocks noGrp="1"/>
          </p:cNvSpPr>
          <p:nvPr>
            <p:ph idx="1"/>
          </p:nvPr>
        </p:nvSpPr>
        <p:spPr/>
        <p:txBody>
          <a:bodyPr/>
          <a:lstStyle/>
          <a:p>
            <a:r>
              <a:rPr lang="en-US" dirty="0"/>
              <a:t>Custom populations can also be created with SQL (programming language)</a:t>
            </a:r>
          </a:p>
          <a:p>
            <a:r>
              <a:rPr lang="en-US" dirty="0"/>
              <a:t>In the background, only the internal </a:t>
            </a:r>
            <a:r>
              <a:rPr lang="en-US" dirty="0" err="1"/>
              <a:t>patient_id</a:t>
            </a:r>
            <a:r>
              <a:rPr lang="en-US" dirty="0"/>
              <a:t> is displayed, and not any other characteristics or information. Therefore, the population is simply a list of patients who meet certain criteria</a:t>
            </a:r>
          </a:p>
          <a:p>
            <a:r>
              <a:rPr lang="en-US" dirty="0"/>
              <a:t>The population can then be combined with concepts such as “having a medical visit in the past year” or “between 12 and 18 years of age” in other parts of Relevant</a:t>
            </a:r>
          </a:p>
        </p:txBody>
      </p:sp>
    </p:spTree>
    <p:extLst>
      <p:ext uri="{BB962C8B-B14F-4D97-AF65-F5344CB8AC3E}">
        <p14:creationId xmlns:p14="http://schemas.microsoft.com/office/powerpoint/2010/main" val="3134746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FFC6-D818-3300-A4B6-0C1D405AF07E}"/>
              </a:ext>
            </a:extLst>
          </p:cNvPr>
          <p:cNvSpPr>
            <a:spLocks noGrp="1"/>
          </p:cNvSpPr>
          <p:nvPr>
            <p:ph type="title"/>
          </p:nvPr>
        </p:nvSpPr>
        <p:spPr/>
        <p:txBody>
          <a:bodyPr/>
          <a:lstStyle/>
          <a:p>
            <a:r>
              <a:rPr lang="en-US" dirty="0"/>
              <a:t>Example of Using a Population in Data Explorer</a:t>
            </a:r>
          </a:p>
        </p:txBody>
      </p:sp>
      <p:sp>
        <p:nvSpPr>
          <p:cNvPr id="3" name="Content Placeholder 2">
            <a:extLst>
              <a:ext uri="{FF2B5EF4-FFF2-40B4-BE49-F238E27FC236}">
                <a16:creationId xmlns:a16="http://schemas.microsoft.com/office/drawing/2014/main" id="{96EDE76F-65BE-0C8D-8790-C4958D613BD6}"/>
              </a:ext>
            </a:extLst>
          </p:cNvPr>
          <p:cNvSpPr>
            <a:spLocks noGrp="1"/>
          </p:cNvSpPr>
          <p:nvPr>
            <p:ph idx="1"/>
          </p:nvPr>
        </p:nvSpPr>
        <p:spPr/>
        <p:txBody>
          <a:bodyPr/>
          <a:lstStyle/>
          <a:p>
            <a:r>
              <a:rPr lang="en-US" dirty="0"/>
              <a:t>Populations are a way that you can standardize a group of patients within Relevant. It also saves time by not having to “re-invent the wheel” on different screens in Relevant</a:t>
            </a:r>
          </a:p>
        </p:txBody>
      </p:sp>
      <p:pic>
        <p:nvPicPr>
          <p:cNvPr id="4" name="Picture 3">
            <a:extLst>
              <a:ext uri="{FF2B5EF4-FFF2-40B4-BE49-F238E27FC236}">
                <a16:creationId xmlns:a16="http://schemas.microsoft.com/office/drawing/2014/main" id="{40F6DF58-6F8D-BE21-9138-519AC637E5D2}"/>
              </a:ext>
            </a:extLst>
          </p:cNvPr>
          <p:cNvPicPr>
            <a:picLocks noChangeAspect="1"/>
          </p:cNvPicPr>
          <p:nvPr/>
        </p:nvPicPr>
        <p:blipFill>
          <a:blip r:embed="rId2"/>
          <a:stretch>
            <a:fillRect/>
          </a:stretch>
        </p:blipFill>
        <p:spPr>
          <a:xfrm>
            <a:off x="772665" y="3079091"/>
            <a:ext cx="4210672" cy="629181"/>
          </a:xfrm>
          <a:prstGeom prst="rect">
            <a:avLst/>
          </a:prstGeom>
        </p:spPr>
      </p:pic>
      <p:sp>
        <p:nvSpPr>
          <p:cNvPr id="5" name="TextBox 4">
            <a:extLst>
              <a:ext uri="{FF2B5EF4-FFF2-40B4-BE49-F238E27FC236}">
                <a16:creationId xmlns:a16="http://schemas.microsoft.com/office/drawing/2014/main" id="{1835926D-DF4D-7657-0F1F-6994C3A15065}"/>
              </a:ext>
            </a:extLst>
          </p:cNvPr>
          <p:cNvSpPr txBox="1"/>
          <p:nvPr/>
        </p:nvSpPr>
        <p:spPr>
          <a:xfrm>
            <a:off x="6319418" y="4048286"/>
            <a:ext cx="5527263" cy="707886"/>
          </a:xfrm>
          <a:prstGeom prst="rect">
            <a:avLst/>
          </a:prstGeom>
          <a:noFill/>
        </p:spPr>
        <p:txBody>
          <a:bodyPr wrap="square" rtlCol="0">
            <a:spAutoFit/>
          </a:bodyPr>
          <a:lstStyle/>
          <a:p>
            <a:r>
              <a:rPr lang="en-US" sz="2000" dirty="0"/>
              <a:t>Make a list of patients with hypertension and last blood pressure over 140/90</a:t>
            </a:r>
          </a:p>
        </p:txBody>
      </p:sp>
      <p:sp>
        <p:nvSpPr>
          <p:cNvPr id="7" name="TextBox 6">
            <a:extLst>
              <a:ext uri="{FF2B5EF4-FFF2-40B4-BE49-F238E27FC236}">
                <a16:creationId xmlns:a16="http://schemas.microsoft.com/office/drawing/2014/main" id="{2AAA4DB9-D306-E49E-2CB8-9CDC20DC4BFF}"/>
              </a:ext>
            </a:extLst>
          </p:cNvPr>
          <p:cNvSpPr txBox="1"/>
          <p:nvPr/>
        </p:nvSpPr>
        <p:spPr>
          <a:xfrm>
            <a:off x="6308725" y="3028249"/>
            <a:ext cx="5473700" cy="707886"/>
          </a:xfrm>
          <a:prstGeom prst="rect">
            <a:avLst/>
          </a:prstGeom>
          <a:noFill/>
        </p:spPr>
        <p:txBody>
          <a:bodyPr wrap="square" rtlCol="0">
            <a:spAutoFit/>
          </a:bodyPr>
          <a:lstStyle/>
          <a:p>
            <a:r>
              <a:rPr lang="en-US" sz="2000" dirty="0"/>
              <a:t>Make a list of patients with hypertension who have not had a blood pressure in the past 6 months</a:t>
            </a:r>
          </a:p>
        </p:txBody>
      </p:sp>
      <p:sp>
        <p:nvSpPr>
          <p:cNvPr id="8" name="TextBox 7">
            <a:extLst>
              <a:ext uri="{FF2B5EF4-FFF2-40B4-BE49-F238E27FC236}">
                <a16:creationId xmlns:a16="http://schemas.microsoft.com/office/drawing/2014/main" id="{27587FAE-94FC-1E03-CCA4-A1CCC89F94E4}"/>
              </a:ext>
            </a:extLst>
          </p:cNvPr>
          <p:cNvSpPr txBox="1"/>
          <p:nvPr/>
        </p:nvSpPr>
        <p:spPr>
          <a:xfrm>
            <a:off x="6319418" y="5104109"/>
            <a:ext cx="5527263" cy="707886"/>
          </a:xfrm>
          <a:prstGeom prst="rect">
            <a:avLst/>
          </a:prstGeom>
          <a:noFill/>
        </p:spPr>
        <p:txBody>
          <a:bodyPr wrap="square" rtlCol="0">
            <a:spAutoFit/>
          </a:bodyPr>
          <a:lstStyle/>
          <a:p>
            <a:r>
              <a:rPr lang="en-US" sz="2000" dirty="0"/>
              <a:t>Make a list of patients with hypertension and diabetes, by primary care provider</a:t>
            </a:r>
          </a:p>
        </p:txBody>
      </p:sp>
      <p:pic>
        <p:nvPicPr>
          <p:cNvPr id="10" name="Picture 9">
            <a:extLst>
              <a:ext uri="{FF2B5EF4-FFF2-40B4-BE49-F238E27FC236}">
                <a16:creationId xmlns:a16="http://schemas.microsoft.com/office/drawing/2014/main" id="{3CED8DFC-CAB5-8B24-58A9-4B222B919DA4}"/>
              </a:ext>
            </a:extLst>
          </p:cNvPr>
          <p:cNvPicPr>
            <a:picLocks noChangeAspect="1"/>
          </p:cNvPicPr>
          <p:nvPr/>
        </p:nvPicPr>
        <p:blipFill>
          <a:blip r:embed="rId3"/>
          <a:stretch>
            <a:fillRect/>
          </a:stretch>
        </p:blipFill>
        <p:spPr>
          <a:xfrm>
            <a:off x="173254" y="4676301"/>
            <a:ext cx="4915222" cy="1891971"/>
          </a:xfrm>
          <a:prstGeom prst="rect">
            <a:avLst/>
          </a:prstGeom>
        </p:spPr>
      </p:pic>
      <p:cxnSp>
        <p:nvCxnSpPr>
          <p:cNvPr id="12" name="Straight Arrow Connector 11">
            <a:extLst>
              <a:ext uri="{FF2B5EF4-FFF2-40B4-BE49-F238E27FC236}">
                <a16:creationId xmlns:a16="http://schemas.microsoft.com/office/drawing/2014/main" id="{40C17C67-122B-B2E9-533C-9163F9237972}"/>
              </a:ext>
            </a:extLst>
          </p:cNvPr>
          <p:cNvCxnSpPr/>
          <p:nvPr/>
        </p:nvCxnSpPr>
        <p:spPr>
          <a:xfrm>
            <a:off x="4693285" y="3293442"/>
            <a:ext cx="161544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26C6C20-1C59-3202-9231-D98FDD8DF189}"/>
              </a:ext>
            </a:extLst>
          </p:cNvPr>
          <p:cNvCxnSpPr>
            <a:cxnSpLocks/>
          </p:cNvCxnSpPr>
          <p:nvPr/>
        </p:nvCxnSpPr>
        <p:spPr>
          <a:xfrm>
            <a:off x="4693285" y="3345373"/>
            <a:ext cx="1666239" cy="881614"/>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AD7F8509-09FA-F2A3-F3D9-F8C8F227C6C9}"/>
              </a:ext>
            </a:extLst>
          </p:cNvPr>
          <p:cNvCxnSpPr>
            <a:cxnSpLocks/>
          </p:cNvCxnSpPr>
          <p:nvPr/>
        </p:nvCxnSpPr>
        <p:spPr>
          <a:xfrm>
            <a:off x="4693285" y="3459378"/>
            <a:ext cx="1626134" cy="177407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D42110E-C2DB-3F51-9F51-1422A006A6F0}"/>
              </a:ext>
            </a:extLst>
          </p:cNvPr>
          <p:cNvSpPr txBox="1"/>
          <p:nvPr/>
        </p:nvSpPr>
        <p:spPr>
          <a:xfrm>
            <a:off x="1274344" y="3755898"/>
            <a:ext cx="4105175" cy="923330"/>
          </a:xfrm>
          <a:prstGeom prst="rect">
            <a:avLst/>
          </a:prstGeom>
          <a:noFill/>
        </p:spPr>
        <p:txBody>
          <a:bodyPr wrap="square" rtlCol="0">
            <a:spAutoFit/>
          </a:bodyPr>
          <a:lstStyle/>
          <a:p>
            <a:r>
              <a:rPr lang="en-US" i="1" dirty="0">
                <a:solidFill>
                  <a:srgbClr val="FF0000"/>
                </a:solidFill>
              </a:rPr>
              <a:t>All of these queries start with the same definition of patients with hypertension. Thus, the filter is the same everywhere</a:t>
            </a:r>
          </a:p>
        </p:txBody>
      </p:sp>
    </p:spTree>
    <p:extLst>
      <p:ext uri="{BB962C8B-B14F-4D97-AF65-F5344CB8AC3E}">
        <p14:creationId xmlns:p14="http://schemas.microsoft.com/office/powerpoint/2010/main" val="18056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0526-92CF-A0F9-A6F5-B89368827016}"/>
              </a:ext>
            </a:extLst>
          </p:cNvPr>
          <p:cNvSpPr>
            <a:spLocks noGrp="1"/>
          </p:cNvSpPr>
          <p:nvPr>
            <p:ph type="title"/>
          </p:nvPr>
        </p:nvSpPr>
        <p:spPr/>
        <p:txBody>
          <a:bodyPr/>
          <a:lstStyle/>
          <a:p>
            <a:r>
              <a:rPr lang="en-US" dirty="0"/>
              <a:t>Using Populations in Relevant Tools</a:t>
            </a:r>
          </a:p>
        </p:txBody>
      </p:sp>
      <p:pic>
        <p:nvPicPr>
          <p:cNvPr id="7" name="Picture 6">
            <a:extLst>
              <a:ext uri="{FF2B5EF4-FFF2-40B4-BE49-F238E27FC236}">
                <a16:creationId xmlns:a16="http://schemas.microsoft.com/office/drawing/2014/main" id="{4533B937-1804-B805-EC95-BC03FD44BD4A}"/>
              </a:ext>
            </a:extLst>
          </p:cNvPr>
          <p:cNvPicPr>
            <a:picLocks noChangeAspect="1"/>
          </p:cNvPicPr>
          <p:nvPr/>
        </p:nvPicPr>
        <p:blipFill>
          <a:blip r:embed="rId2"/>
          <a:stretch>
            <a:fillRect/>
          </a:stretch>
        </p:blipFill>
        <p:spPr>
          <a:xfrm>
            <a:off x="2983547" y="1919288"/>
            <a:ext cx="5657168" cy="3343592"/>
          </a:xfrm>
          <a:prstGeom prst="rect">
            <a:avLst/>
          </a:prstGeom>
        </p:spPr>
      </p:pic>
      <p:sp>
        <p:nvSpPr>
          <p:cNvPr id="8" name="TextBox 7">
            <a:extLst>
              <a:ext uri="{FF2B5EF4-FFF2-40B4-BE49-F238E27FC236}">
                <a16:creationId xmlns:a16="http://schemas.microsoft.com/office/drawing/2014/main" id="{4B336C0F-F57B-938B-B5F7-508C76748510}"/>
              </a:ext>
            </a:extLst>
          </p:cNvPr>
          <p:cNvSpPr txBox="1"/>
          <p:nvPr/>
        </p:nvSpPr>
        <p:spPr>
          <a:xfrm>
            <a:off x="2983547" y="5491480"/>
            <a:ext cx="5527446" cy="369332"/>
          </a:xfrm>
          <a:prstGeom prst="rect">
            <a:avLst/>
          </a:prstGeom>
          <a:noFill/>
        </p:spPr>
        <p:txBody>
          <a:bodyPr wrap="square" rtlCol="0">
            <a:spAutoFit/>
          </a:bodyPr>
          <a:lstStyle/>
          <a:p>
            <a:pPr algn="ctr"/>
            <a:r>
              <a:rPr lang="en-US" i="1" dirty="0"/>
              <a:t>More information about this later in the presentation</a:t>
            </a:r>
          </a:p>
        </p:txBody>
      </p:sp>
    </p:spTree>
    <p:extLst>
      <p:ext uri="{BB962C8B-B14F-4D97-AF65-F5344CB8AC3E}">
        <p14:creationId xmlns:p14="http://schemas.microsoft.com/office/powerpoint/2010/main" val="170573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3580-F152-688B-E4C8-7495D183408F}"/>
              </a:ext>
            </a:extLst>
          </p:cNvPr>
          <p:cNvSpPr>
            <a:spLocks noGrp="1"/>
          </p:cNvSpPr>
          <p:nvPr>
            <p:ph type="title"/>
          </p:nvPr>
        </p:nvSpPr>
        <p:spPr/>
        <p:txBody>
          <a:bodyPr/>
          <a:lstStyle/>
          <a:p>
            <a:r>
              <a:rPr lang="en-US" dirty="0"/>
              <a:t>Care Gaps</a:t>
            </a:r>
          </a:p>
        </p:txBody>
      </p:sp>
      <p:sp>
        <p:nvSpPr>
          <p:cNvPr id="3" name="Text Placeholder 2">
            <a:extLst>
              <a:ext uri="{FF2B5EF4-FFF2-40B4-BE49-F238E27FC236}">
                <a16:creationId xmlns:a16="http://schemas.microsoft.com/office/drawing/2014/main" id="{133AFBA7-352B-A707-7585-E66DF7AA846E}"/>
              </a:ext>
            </a:extLst>
          </p:cNvPr>
          <p:cNvSpPr>
            <a:spLocks noGrp="1"/>
          </p:cNvSpPr>
          <p:nvPr>
            <p:ph type="body" idx="1"/>
          </p:nvPr>
        </p:nvSpPr>
        <p:spPr/>
        <p:txBody>
          <a:bodyPr/>
          <a:lstStyle/>
          <a:p>
            <a:r>
              <a:rPr lang="en-US" i="1" dirty="0"/>
              <a:t>A group of patients who need a particular service</a:t>
            </a:r>
          </a:p>
        </p:txBody>
      </p:sp>
    </p:spTree>
    <p:extLst>
      <p:ext uri="{BB962C8B-B14F-4D97-AF65-F5344CB8AC3E}">
        <p14:creationId xmlns:p14="http://schemas.microsoft.com/office/powerpoint/2010/main" val="316609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78FB-EC69-8F44-AA46-E1CE14899831}"/>
              </a:ext>
            </a:extLst>
          </p:cNvPr>
          <p:cNvSpPr>
            <a:spLocks noGrp="1"/>
          </p:cNvSpPr>
          <p:nvPr>
            <p:ph type="title"/>
          </p:nvPr>
        </p:nvSpPr>
        <p:spPr/>
        <p:txBody>
          <a:bodyPr>
            <a:normAutofit/>
          </a:bodyPr>
          <a:lstStyle/>
          <a:p>
            <a:r>
              <a:rPr lang="en-US" sz="4000" dirty="0"/>
              <a:t>Patient-Specific Function of Care Gaps</a:t>
            </a:r>
          </a:p>
        </p:txBody>
      </p:sp>
      <p:sp>
        <p:nvSpPr>
          <p:cNvPr id="3" name="Content Placeholder 2">
            <a:extLst>
              <a:ext uri="{FF2B5EF4-FFF2-40B4-BE49-F238E27FC236}">
                <a16:creationId xmlns:a16="http://schemas.microsoft.com/office/drawing/2014/main" id="{E47C0980-429F-BB5F-54CD-EFCA473D82D9}"/>
              </a:ext>
            </a:extLst>
          </p:cNvPr>
          <p:cNvSpPr>
            <a:spLocks noGrp="1"/>
          </p:cNvSpPr>
          <p:nvPr>
            <p:ph idx="1"/>
          </p:nvPr>
        </p:nvSpPr>
        <p:spPr/>
        <p:txBody>
          <a:bodyPr>
            <a:normAutofit fontScale="92500" lnSpcReduction="10000"/>
          </a:bodyPr>
          <a:lstStyle/>
          <a:p>
            <a:r>
              <a:rPr lang="en-US" dirty="0"/>
              <a:t>Customized alerts that are useful in the Visit Planning section of Relevant</a:t>
            </a:r>
          </a:p>
          <a:p>
            <a:r>
              <a:rPr lang="en-US" dirty="0"/>
              <a:t>Display recommended interventions and tasks for patients based on their EHR data</a:t>
            </a:r>
          </a:p>
          <a:p>
            <a:r>
              <a:rPr lang="en-US" dirty="0"/>
              <a:t>Target specific groups of patients who need specific services</a:t>
            </a:r>
          </a:p>
          <a:p>
            <a:r>
              <a:rPr lang="en-US" dirty="0"/>
              <a:t>Time-bound in that the service may be needed now (is overdue) or a specified time in the future</a:t>
            </a:r>
          </a:p>
          <a:p>
            <a:r>
              <a:rPr lang="en-US" dirty="0"/>
              <a:t>Care Gaps should be based on important clinical guidelines or numerators of the Quality Measures </a:t>
            </a:r>
          </a:p>
          <a:p>
            <a:r>
              <a:rPr lang="en-US" dirty="0"/>
              <a:t>There are standard Care Gaps and a health center can create its own</a:t>
            </a:r>
          </a:p>
        </p:txBody>
      </p:sp>
    </p:spTree>
    <p:extLst>
      <p:ext uri="{BB962C8B-B14F-4D97-AF65-F5344CB8AC3E}">
        <p14:creationId xmlns:p14="http://schemas.microsoft.com/office/powerpoint/2010/main" val="356918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7F71-DBAE-5B2D-5918-BEE85A131AC6}"/>
              </a:ext>
            </a:extLst>
          </p:cNvPr>
          <p:cNvSpPr>
            <a:spLocks noGrp="1"/>
          </p:cNvSpPr>
          <p:nvPr>
            <p:ph type="title"/>
          </p:nvPr>
        </p:nvSpPr>
        <p:spPr/>
        <p:txBody>
          <a:bodyPr/>
          <a:lstStyle/>
          <a:p>
            <a:r>
              <a:rPr lang="en-US" dirty="0"/>
              <a:t>Components of a Care Gap</a:t>
            </a:r>
          </a:p>
        </p:txBody>
      </p:sp>
      <p:sp>
        <p:nvSpPr>
          <p:cNvPr id="3" name="Content Placeholder 2">
            <a:extLst>
              <a:ext uri="{FF2B5EF4-FFF2-40B4-BE49-F238E27FC236}">
                <a16:creationId xmlns:a16="http://schemas.microsoft.com/office/drawing/2014/main" id="{DCD6D912-E911-DE2A-59CD-609E9FB20437}"/>
              </a:ext>
            </a:extLst>
          </p:cNvPr>
          <p:cNvSpPr>
            <a:spLocks noGrp="1"/>
          </p:cNvSpPr>
          <p:nvPr>
            <p:ph idx="1"/>
          </p:nvPr>
        </p:nvSpPr>
        <p:spPr/>
        <p:txBody>
          <a:bodyPr/>
          <a:lstStyle/>
          <a:p>
            <a:r>
              <a:rPr lang="en-US" b="1" dirty="0"/>
              <a:t>Intervention</a:t>
            </a:r>
            <a:r>
              <a:rPr lang="en-US" dirty="0"/>
              <a:t> – customized text for the recommended intervention that displays in Visit Planning for all patients.</a:t>
            </a:r>
          </a:p>
          <a:p>
            <a:r>
              <a:rPr lang="en-US" b="1" dirty="0"/>
              <a:t>Detail</a:t>
            </a:r>
            <a:r>
              <a:rPr lang="en-US" dirty="0"/>
              <a:t> - lists specific information from the EHR about the patient</a:t>
            </a:r>
          </a:p>
          <a:p>
            <a:r>
              <a:rPr lang="en-US" b="1" dirty="0"/>
              <a:t>Upcoming behavior </a:t>
            </a:r>
            <a:r>
              <a:rPr lang="en-US" dirty="0"/>
              <a:t>- You can choose to calculate care gaps prospectively, so that patients who will have a care gap become due within the chosen time frame will have the alert show up.</a:t>
            </a:r>
          </a:p>
          <a:p>
            <a:endParaRPr lang="en-US" dirty="0"/>
          </a:p>
        </p:txBody>
      </p:sp>
    </p:spTree>
    <p:extLst>
      <p:ext uri="{BB962C8B-B14F-4D97-AF65-F5344CB8AC3E}">
        <p14:creationId xmlns:p14="http://schemas.microsoft.com/office/powerpoint/2010/main" val="400134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9BE6-D183-0321-A395-853B538E87E3}"/>
              </a:ext>
            </a:extLst>
          </p:cNvPr>
          <p:cNvSpPr>
            <a:spLocks noGrp="1"/>
          </p:cNvSpPr>
          <p:nvPr>
            <p:ph type="title"/>
          </p:nvPr>
        </p:nvSpPr>
        <p:spPr/>
        <p:txBody>
          <a:bodyPr/>
          <a:lstStyle/>
          <a:p>
            <a:r>
              <a:rPr lang="en-US" dirty="0"/>
              <a:t>Care Gap Display in Visit Planning</a:t>
            </a:r>
          </a:p>
        </p:txBody>
      </p:sp>
      <p:sp>
        <p:nvSpPr>
          <p:cNvPr id="3" name="Content Placeholder 2">
            <a:extLst>
              <a:ext uri="{FF2B5EF4-FFF2-40B4-BE49-F238E27FC236}">
                <a16:creationId xmlns:a16="http://schemas.microsoft.com/office/drawing/2014/main" id="{B55A613C-0E51-0B54-ECB2-761AE32699E8}"/>
              </a:ext>
            </a:extLst>
          </p:cNvPr>
          <p:cNvSpPr>
            <a:spLocks noGrp="1"/>
          </p:cNvSpPr>
          <p:nvPr>
            <p:ph idx="1"/>
          </p:nvPr>
        </p:nvSpPr>
        <p:spPr>
          <a:xfrm>
            <a:off x="838200" y="1825625"/>
            <a:ext cx="10515600" cy="897255"/>
          </a:xfrm>
        </p:spPr>
        <p:txBody>
          <a:bodyPr/>
          <a:lstStyle/>
          <a:p>
            <a:pPr marL="0" indent="0">
              <a:buNone/>
            </a:pPr>
            <a:r>
              <a:rPr lang="en-US" dirty="0"/>
              <a:t>Care Gaps are placed in customizable groups (e.g., “Wellness Services”)</a:t>
            </a:r>
          </a:p>
        </p:txBody>
      </p:sp>
      <p:pic>
        <p:nvPicPr>
          <p:cNvPr id="4" name="Picture 3">
            <a:extLst>
              <a:ext uri="{FF2B5EF4-FFF2-40B4-BE49-F238E27FC236}">
                <a16:creationId xmlns:a16="http://schemas.microsoft.com/office/drawing/2014/main" id="{0DE5C367-2DA0-4240-9B6C-872D8F8ED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005" y="2409716"/>
            <a:ext cx="8453120" cy="408315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4E2EDC4-1283-6C03-5716-BF03675699CA}"/>
              </a:ext>
            </a:extLst>
          </p:cNvPr>
          <p:cNvCxnSpPr/>
          <p:nvPr/>
        </p:nvCxnSpPr>
        <p:spPr>
          <a:xfrm>
            <a:off x="2424430" y="3429000"/>
            <a:ext cx="762000"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B34C171-038F-8422-82EB-DD0CC2E55FD2}"/>
              </a:ext>
            </a:extLst>
          </p:cNvPr>
          <p:cNvSpPr txBox="1"/>
          <p:nvPr/>
        </p:nvSpPr>
        <p:spPr>
          <a:xfrm>
            <a:off x="656590" y="3222882"/>
            <a:ext cx="1920240" cy="923330"/>
          </a:xfrm>
          <a:prstGeom prst="rect">
            <a:avLst/>
          </a:prstGeom>
          <a:noFill/>
        </p:spPr>
        <p:txBody>
          <a:bodyPr wrap="square" rtlCol="0">
            <a:spAutoFit/>
          </a:bodyPr>
          <a:lstStyle/>
          <a:p>
            <a:r>
              <a:rPr lang="en-US" i="1" dirty="0">
                <a:solidFill>
                  <a:srgbClr val="FF0000"/>
                </a:solidFill>
              </a:rPr>
              <a:t>The “Detail” is in the text below the Care Gap name</a:t>
            </a:r>
          </a:p>
        </p:txBody>
      </p:sp>
      <p:cxnSp>
        <p:nvCxnSpPr>
          <p:cNvPr id="6" name="Straight Connector 5">
            <a:extLst>
              <a:ext uri="{FF2B5EF4-FFF2-40B4-BE49-F238E27FC236}">
                <a16:creationId xmlns:a16="http://schemas.microsoft.com/office/drawing/2014/main" id="{50B2A2B1-0BC5-67FA-C3B1-5B4646F768B2}"/>
              </a:ext>
            </a:extLst>
          </p:cNvPr>
          <p:cNvCxnSpPr/>
          <p:nvPr/>
        </p:nvCxnSpPr>
        <p:spPr>
          <a:xfrm>
            <a:off x="3336925" y="3496310"/>
            <a:ext cx="14427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78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DA3F1-B51E-52B7-C805-6CF9ECF824DF}"/>
              </a:ext>
            </a:extLst>
          </p:cNvPr>
          <p:cNvSpPr>
            <a:spLocks noGrp="1"/>
          </p:cNvSpPr>
          <p:nvPr>
            <p:ph type="title"/>
          </p:nvPr>
        </p:nvSpPr>
        <p:spPr>
          <a:xfrm>
            <a:off x="838200" y="365125"/>
            <a:ext cx="10515600" cy="1758315"/>
          </a:xfrm>
        </p:spPr>
        <p:txBody>
          <a:bodyPr>
            <a:normAutofit/>
          </a:bodyPr>
          <a:lstStyle/>
          <a:p>
            <a:r>
              <a:rPr lang="en-US" sz="3600" dirty="0"/>
              <a:t>Example for the Quality Measure “Preventive Care and Screening: Screening for Depression and Follow-Up Plan (UDS)”</a:t>
            </a:r>
          </a:p>
        </p:txBody>
      </p:sp>
      <p:sp>
        <p:nvSpPr>
          <p:cNvPr id="3" name="Content Placeholder 2">
            <a:extLst>
              <a:ext uri="{FF2B5EF4-FFF2-40B4-BE49-F238E27FC236}">
                <a16:creationId xmlns:a16="http://schemas.microsoft.com/office/drawing/2014/main" id="{091AF257-8111-2C9B-DDB6-074D4FA45ADC}"/>
              </a:ext>
            </a:extLst>
          </p:cNvPr>
          <p:cNvSpPr>
            <a:spLocks noGrp="1"/>
          </p:cNvSpPr>
          <p:nvPr>
            <p:ph idx="1"/>
          </p:nvPr>
        </p:nvSpPr>
        <p:spPr>
          <a:xfrm>
            <a:off x="838200" y="2519680"/>
            <a:ext cx="10515600" cy="3657282"/>
          </a:xfrm>
        </p:spPr>
        <p:txBody>
          <a:bodyPr/>
          <a:lstStyle/>
          <a:p>
            <a:r>
              <a:rPr lang="en-US" b="1" dirty="0"/>
              <a:t>Desired outcome from Quality Measure: </a:t>
            </a:r>
            <a:r>
              <a:rPr lang="en-US" dirty="0"/>
              <a:t>Patients screened for depression within the measurement period using an age-appropriate standardized depression screening tool</a:t>
            </a:r>
          </a:p>
          <a:p>
            <a:r>
              <a:rPr lang="en-US" b="1" dirty="0"/>
              <a:t>Care Gap Population: </a:t>
            </a:r>
            <a:r>
              <a:rPr lang="en-US" dirty="0"/>
              <a:t>Quality Measure denominator patients (age 12 and older without standard measure exclusions) without a depression screen in the past year</a:t>
            </a:r>
          </a:p>
        </p:txBody>
      </p:sp>
    </p:spTree>
    <p:extLst>
      <p:ext uri="{BB962C8B-B14F-4D97-AF65-F5344CB8AC3E}">
        <p14:creationId xmlns:p14="http://schemas.microsoft.com/office/powerpoint/2010/main" val="60986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4BF29-E0BB-B72C-BE3F-36AC64B34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4F1CA-3820-F17E-D37C-5989CA615A5A}"/>
              </a:ext>
            </a:extLst>
          </p:cNvPr>
          <p:cNvSpPr>
            <a:spLocks noGrp="1"/>
          </p:cNvSpPr>
          <p:nvPr>
            <p:ph type="title"/>
          </p:nvPr>
        </p:nvSpPr>
        <p:spPr>
          <a:xfrm>
            <a:off x="838200" y="365125"/>
            <a:ext cx="10515600" cy="1758315"/>
          </a:xfrm>
        </p:spPr>
        <p:txBody>
          <a:bodyPr vert="horz" lIns="91440" tIns="45720" rIns="91440" bIns="45720" rtlCol="0" anchor="ctr">
            <a:normAutofit/>
          </a:bodyPr>
          <a:lstStyle/>
          <a:p>
            <a:r>
              <a:rPr lang="en-US" sz="3600" dirty="0"/>
              <a:t>Example for the Quality Measure “Preventive Care and Screening: Screening for Depression and Follow-Up Plan (UDS)”</a:t>
            </a:r>
          </a:p>
        </p:txBody>
      </p:sp>
      <p:sp>
        <p:nvSpPr>
          <p:cNvPr id="3" name="Content Placeholder 2">
            <a:extLst>
              <a:ext uri="{FF2B5EF4-FFF2-40B4-BE49-F238E27FC236}">
                <a16:creationId xmlns:a16="http://schemas.microsoft.com/office/drawing/2014/main" id="{73ABFD8C-0489-C7ED-016E-566521352669}"/>
              </a:ext>
            </a:extLst>
          </p:cNvPr>
          <p:cNvSpPr>
            <a:spLocks noGrp="1"/>
          </p:cNvSpPr>
          <p:nvPr>
            <p:ph idx="1"/>
          </p:nvPr>
        </p:nvSpPr>
        <p:spPr>
          <a:xfrm>
            <a:off x="838200" y="2276474"/>
            <a:ext cx="10515600" cy="4216401"/>
          </a:xfrm>
        </p:spPr>
        <p:txBody>
          <a:bodyPr>
            <a:normAutofit fontScale="92500"/>
          </a:bodyPr>
          <a:lstStyle/>
          <a:p>
            <a:r>
              <a:rPr lang="en-US" b="1" dirty="0"/>
              <a:t>Intervention text </a:t>
            </a:r>
            <a:r>
              <a:rPr lang="en-US" dirty="0"/>
              <a:t>in Visit Planning displays for all Care Gap patients. Example: “All patients age 12 and up should be screened annually. Patients age 12-17, screen using the PHQ-A </a:t>
            </a:r>
            <a:r>
              <a:rPr lang="en-US" dirty="0" err="1"/>
              <a:t>Smartform</a:t>
            </a:r>
            <a:r>
              <a:rPr lang="en-US" dirty="0"/>
              <a:t>. Patients 18 and up, screen using the PHQ-2/9 </a:t>
            </a:r>
            <a:r>
              <a:rPr lang="en-US" dirty="0" err="1"/>
              <a:t>Smartform</a:t>
            </a:r>
            <a:r>
              <a:rPr lang="en-US" dirty="0"/>
              <a:t>.”</a:t>
            </a:r>
          </a:p>
          <a:p>
            <a:r>
              <a:rPr lang="en-US" b="1" dirty="0"/>
              <a:t>Detail text </a:t>
            </a:r>
            <a:r>
              <a:rPr lang="en-US" dirty="0"/>
              <a:t>is patient-specific and particular to the subject that is being considered in the Care Gap. Examples:	</a:t>
            </a:r>
          </a:p>
          <a:p>
            <a:pPr marL="914400" indent="-457200">
              <a:buFont typeface="Wingdings" panose="05000000000000000000" pitchFamily="2" charset="2"/>
              <a:buChar char="Ø"/>
            </a:pPr>
            <a:r>
              <a:rPr lang="en-US" dirty="0"/>
              <a:t>If an old screen exists in the EHR for the patient: "Last screen: Negative, 3/3/2022"</a:t>
            </a:r>
          </a:p>
          <a:p>
            <a:pPr marL="914400" indent="-457200">
              <a:buFont typeface="Wingdings" panose="05000000000000000000" pitchFamily="2" charset="2"/>
              <a:buChar char="Ø"/>
            </a:pPr>
            <a:r>
              <a:rPr lang="en-US" dirty="0"/>
              <a:t>If no screen exists in the EHR for the patient: "Last screen: 'Never screened"</a:t>
            </a:r>
          </a:p>
          <a:p>
            <a:endParaRPr lang="en-US" dirty="0"/>
          </a:p>
        </p:txBody>
      </p:sp>
    </p:spTree>
    <p:extLst>
      <p:ext uri="{BB962C8B-B14F-4D97-AF65-F5344CB8AC3E}">
        <p14:creationId xmlns:p14="http://schemas.microsoft.com/office/powerpoint/2010/main" val="35783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70A7-B0E3-19A0-3EC3-CBE0C58C55C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195C6C3-BB6C-090E-5CF1-E45221E16DDF}"/>
              </a:ext>
            </a:extLst>
          </p:cNvPr>
          <p:cNvSpPr>
            <a:spLocks noGrp="1"/>
          </p:cNvSpPr>
          <p:nvPr>
            <p:ph idx="1"/>
          </p:nvPr>
        </p:nvSpPr>
        <p:spPr/>
        <p:txBody>
          <a:bodyPr/>
          <a:lstStyle/>
          <a:p>
            <a:r>
              <a:rPr lang="en-US" dirty="0"/>
              <a:t>Relevant Grouping Tools Within the Context of a Broader QA/QI System</a:t>
            </a:r>
          </a:p>
          <a:p>
            <a:r>
              <a:rPr lang="en-US" dirty="0"/>
              <a:t>Populations</a:t>
            </a:r>
          </a:p>
          <a:p>
            <a:r>
              <a:rPr lang="en-US" dirty="0"/>
              <a:t>Care Gaps</a:t>
            </a:r>
          </a:p>
          <a:p>
            <a:r>
              <a:rPr lang="en-US" dirty="0"/>
              <a:t>Risk Models</a:t>
            </a:r>
          </a:p>
          <a:p>
            <a:r>
              <a:rPr lang="en-US" dirty="0"/>
              <a:t>Use of Populations, Care Gaps and Risk Models in Relevant Data Display and Analysis Tools</a:t>
            </a:r>
          </a:p>
        </p:txBody>
      </p:sp>
    </p:spTree>
    <p:extLst>
      <p:ext uri="{BB962C8B-B14F-4D97-AF65-F5344CB8AC3E}">
        <p14:creationId xmlns:p14="http://schemas.microsoft.com/office/powerpoint/2010/main" val="309677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4C86-445E-5682-B225-B7E1552D7A08}"/>
              </a:ext>
            </a:extLst>
          </p:cNvPr>
          <p:cNvSpPr>
            <a:spLocks noGrp="1"/>
          </p:cNvSpPr>
          <p:nvPr>
            <p:ph type="title"/>
          </p:nvPr>
        </p:nvSpPr>
        <p:spPr>
          <a:xfrm>
            <a:off x="838200" y="365125"/>
            <a:ext cx="10515600" cy="1044575"/>
          </a:xfrm>
        </p:spPr>
        <p:txBody>
          <a:bodyPr/>
          <a:lstStyle/>
          <a:p>
            <a:r>
              <a:rPr lang="en-US" dirty="0"/>
              <a:t>Upcoming Behavior</a:t>
            </a:r>
          </a:p>
        </p:txBody>
      </p:sp>
      <p:sp>
        <p:nvSpPr>
          <p:cNvPr id="3" name="Content Placeholder 2">
            <a:extLst>
              <a:ext uri="{FF2B5EF4-FFF2-40B4-BE49-F238E27FC236}">
                <a16:creationId xmlns:a16="http://schemas.microsoft.com/office/drawing/2014/main" id="{11E9C61F-5C61-FBFC-C120-DE31957B8C46}"/>
              </a:ext>
            </a:extLst>
          </p:cNvPr>
          <p:cNvSpPr>
            <a:spLocks noGrp="1"/>
          </p:cNvSpPr>
          <p:nvPr>
            <p:ph idx="1"/>
          </p:nvPr>
        </p:nvSpPr>
        <p:spPr>
          <a:xfrm>
            <a:off x="838200" y="1478578"/>
            <a:ext cx="10515600" cy="4351338"/>
          </a:xfrm>
        </p:spPr>
        <p:txBody>
          <a:bodyPr>
            <a:normAutofit/>
          </a:bodyPr>
          <a:lstStyle/>
          <a:p>
            <a:r>
              <a:rPr lang="en-US" dirty="0"/>
              <a:t>You can choose to display the care gap for patients who have it due now (that is, on the day it is run) or have it due in the near future</a:t>
            </a:r>
          </a:p>
          <a:p>
            <a:r>
              <a:rPr lang="en-US" dirty="0"/>
              <a:t>Depression example: Displays Care gap for patients with depression screen due today  -- AND (optional)  --</a:t>
            </a:r>
          </a:p>
        </p:txBody>
      </p:sp>
      <p:pic>
        <p:nvPicPr>
          <p:cNvPr id="4" name="Picture 3">
            <a:extLst>
              <a:ext uri="{FF2B5EF4-FFF2-40B4-BE49-F238E27FC236}">
                <a16:creationId xmlns:a16="http://schemas.microsoft.com/office/drawing/2014/main" id="{2F833319-1557-4915-8622-1FEC30CF8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728" y="3635375"/>
            <a:ext cx="64674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A7EAF8-005C-1E94-B33E-8B66BCC1FCFB}"/>
              </a:ext>
            </a:extLst>
          </p:cNvPr>
          <p:cNvSpPr txBox="1"/>
          <p:nvPr/>
        </p:nvSpPr>
        <p:spPr>
          <a:xfrm>
            <a:off x="8351203" y="4954985"/>
            <a:ext cx="2336800" cy="646331"/>
          </a:xfrm>
          <a:prstGeom prst="rect">
            <a:avLst/>
          </a:prstGeom>
          <a:noFill/>
        </p:spPr>
        <p:txBody>
          <a:bodyPr wrap="square" rtlCol="0">
            <a:spAutoFit/>
          </a:bodyPr>
          <a:lstStyle/>
          <a:p>
            <a:r>
              <a:rPr lang="en-US" i="1" dirty="0">
                <a:solidFill>
                  <a:srgbClr val="FF0000"/>
                </a:solidFill>
              </a:rPr>
              <a:t>From the Care Gap configuration screen</a:t>
            </a:r>
          </a:p>
        </p:txBody>
      </p:sp>
    </p:spTree>
    <p:extLst>
      <p:ext uri="{BB962C8B-B14F-4D97-AF65-F5344CB8AC3E}">
        <p14:creationId xmlns:p14="http://schemas.microsoft.com/office/powerpoint/2010/main" val="2297349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9F699-0439-83CD-8946-612C1725F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C739A-E6B1-BB51-8EE0-9722F746DF4A}"/>
              </a:ext>
            </a:extLst>
          </p:cNvPr>
          <p:cNvSpPr>
            <a:spLocks noGrp="1"/>
          </p:cNvSpPr>
          <p:nvPr>
            <p:ph type="title"/>
          </p:nvPr>
        </p:nvSpPr>
        <p:spPr/>
        <p:txBody>
          <a:bodyPr/>
          <a:lstStyle/>
          <a:p>
            <a:r>
              <a:rPr lang="en-US" dirty="0"/>
              <a:t>Upcoming Behavior</a:t>
            </a:r>
          </a:p>
        </p:txBody>
      </p:sp>
      <p:sp>
        <p:nvSpPr>
          <p:cNvPr id="3" name="Content Placeholder 2">
            <a:extLst>
              <a:ext uri="{FF2B5EF4-FFF2-40B4-BE49-F238E27FC236}">
                <a16:creationId xmlns:a16="http://schemas.microsoft.com/office/drawing/2014/main" id="{0CAF9D8B-AA65-3D4F-6B28-1160EFBEC325}"/>
              </a:ext>
            </a:extLst>
          </p:cNvPr>
          <p:cNvSpPr>
            <a:spLocks noGrp="1"/>
          </p:cNvSpPr>
          <p:nvPr>
            <p:ph idx="1"/>
          </p:nvPr>
        </p:nvSpPr>
        <p:spPr/>
        <p:txBody>
          <a:bodyPr>
            <a:normAutofit/>
          </a:bodyPr>
          <a:lstStyle/>
          <a:p>
            <a:r>
              <a:rPr lang="en-US" dirty="0"/>
              <a:t>Useful for services that can be scheduled now (while the patient is in the clinic) for a future date</a:t>
            </a:r>
          </a:p>
          <a:p>
            <a:r>
              <a:rPr lang="en-US" dirty="0"/>
              <a:t>Better examples:</a:t>
            </a:r>
          </a:p>
          <a:p>
            <a:pPr marL="914400" indent="-457200">
              <a:buFont typeface="Wingdings" panose="05000000000000000000" pitchFamily="2" charset="2"/>
              <a:buChar char="Ø"/>
            </a:pPr>
            <a:r>
              <a:rPr lang="en-US" dirty="0"/>
              <a:t>A cervical cancer screening that should be scheduled as a separate appointment </a:t>
            </a:r>
          </a:p>
          <a:p>
            <a:pPr marL="914400" indent="-457200">
              <a:buFont typeface="Wingdings" panose="05000000000000000000" pitchFamily="2" charset="2"/>
              <a:buChar char="Ø"/>
            </a:pPr>
            <a:r>
              <a:rPr lang="en-US" dirty="0"/>
              <a:t>A mammogram performed by an outside provider who has available appointments booked weeks out</a:t>
            </a:r>
          </a:p>
          <a:p>
            <a:r>
              <a:rPr lang="en-US" dirty="0"/>
              <a:t>How you deal with upcoming behavior depends on the workflow you have around dealing with the service</a:t>
            </a:r>
          </a:p>
        </p:txBody>
      </p:sp>
    </p:spTree>
    <p:extLst>
      <p:ext uri="{BB962C8B-B14F-4D97-AF65-F5344CB8AC3E}">
        <p14:creationId xmlns:p14="http://schemas.microsoft.com/office/powerpoint/2010/main" val="1828916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601B-F03B-B4F8-6C02-4E2A72FB7A14}"/>
              </a:ext>
            </a:extLst>
          </p:cNvPr>
          <p:cNvSpPr>
            <a:spLocks noGrp="1"/>
          </p:cNvSpPr>
          <p:nvPr>
            <p:ph type="title"/>
          </p:nvPr>
        </p:nvSpPr>
        <p:spPr/>
        <p:txBody>
          <a:bodyPr/>
          <a:lstStyle/>
          <a:p>
            <a:r>
              <a:rPr lang="en-US" dirty="0"/>
              <a:t>Other Care Gap Ideas</a:t>
            </a:r>
          </a:p>
        </p:txBody>
      </p:sp>
      <p:sp>
        <p:nvSpPr>
          <p:cNvPr id="3" name="Content Placeholder 2">
            <a:extLst>
              <a:ext uri="{FF2B5EF4-FFF2-40B4-BE49-F238E27FC236}">
                <a16:creationId xmlns:a16="http://schemas.microsoft.com/office/drawing/2014/main" id="{F351C647-D04E-A9BF-DA79-0D78B0F558BA}"/>
              </a:ext>
            </a:extLst>
          </p:cNvPr>
          <p:cNvSpPr>
            <a:spLocks noGrp="1"/>
          </p:cNvSpPr>
          <p:nvPr>
            <p:ph idx="1"/>
          </p:nvPr>
        </p:nvSpPr>
        <p:spPr/>
        <p:txBody>
          <a:bodyPr/>
          <a:lstStyle/>
          <a:p>
            <a:r>
              <a:rPr lang="en-US" dirty="0"/>
              <a:t>Relevant comes with a number of standard Care Gaps, many tied to standard Quality Measures</a:t>
            </a:r>
          </a:p>
          <a:p>
            <a:r>
              <a:rPr lang="en-US" dirty="0"/>
              <a:t>You can create your own Care Gaps (using SQL) or copy and modify a standard one</a:t>
            </a:r>
          </a:p>
          <a:p>
            <a:r>
              <a:rPr lang="en-US" dirty="0"/>
              <a:t>You can choose which Care Gaps to enable (so they refresh with current data at night) and which ones to show in Visit Planning</a:t>
            </a:r>
          </a:p>
        </p:txBody>
      </p:sp>
      <p:pic>
        <p:nvPicPr>
          <p:cNvPr id="4" name="Picture 3">
            <a:extLst>
              <a:ext uri="{FF2B5EF4-FFF2-40B4-BE49-F238E27FC236}">
                <a16:creationId xmlns:a16="http://schemas.microsoft.com/office/drawing/2014/main" id="{7C82E5AA-E26F-4F9D-A826-9456E857A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605" y="4777740"/>
            <a:ext cx="3556636" cy="897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C530DB-741C-0B52-08BA-5460ADBD4110}"/>
              </a:ext>
            </a:extLst>
          </p:cNvPr>
          <p:cNvSpPr txBox="1"/>
          <p:nvPr/>
        </p:nvSpPr>
        <p:spPr>
          <a:xfrm>
            <a:off x="7955280" y="4903159"/>
            <a:ext cx="2336800" cy="646331"/>
          </a:xfrm>
          <a:prstGeom prst="rect">
            <a:avLst/>
          </a:prstGeom>
          <a:noFill/>
        </p:spPr>
        <p:txBody>
          <a:bodyPr wrap="square" rtlCol="0">
            <a:spAutoFit/>
          </a:bodyPr>
          <a:lstStyle/>
          <a:p>
            <a:r>
              <a:rPr lang="en-US" i="1" dirty="0">
                <a:solidFill>
                  <a:srgbClr val="FF0000"/>
                </a:solidFill>
              </a:rPr>
              <a:t>From the Care Gap configuration screen</a:t>
            </a:r>
          </a:p>
        </p:txBody>
      </p:sp>
    </p:spTree>
    <p:extLst>
      <p:ext uri="{BB962C8B-B14F-4D97-AF65-F5344CB8AC3E}">
        <p14:creationId xmlns:p14="http://schemas.microsoft.com/office/powerpoint/2010/main" val="228058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0EFB-14F6-A23B-B2C3-FB5373FCC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55DAE-2627-27DD-38EA-95386117799C}"/>
              </a:ext>
            </a:extLst>
          </p:cNvPr>
          <p:cNvSpPr>
            <a:spLocks noGrp="1"/>
          </p:cNvSpPr>
          <p:nvPr>
            <p:ph type="title"/>
          </p:nvPr>
        </p:nvSpPr>
        <p:spPr/>
        <p:txBody>
          <a:bodyPr/>
          <a:lstStyle/>
          <a:p>
            <a:r>
              <a:rPr lang="en-US" dirty="0"/>
              <a:t>Using Care Gaps in Relevant Tools</a:t>
            </a:r>
          </a:p>
        </p:txBody>
      </p:sp>
      <p:sp>
        <p:nvSpPr>
          <p:cNvPr id="8" name="TextBox 7">
            <a:extLst>
              <a:ext uri="{FF2B5EF4-FFF2-40B4-BE49-F238E27FC236}">
                <a16:creationId xmlns:a16="http://schemas.microsoft.com/office/drawing/2014/main" id="{D69E25AB-BD97-7899-4C08-BD82D339C654}"/>
              </a:ext>
            </a:extLst>
          </p:cNvPr>
          <p:cNvSpPr txBox="1"/>
          <p:nvPr/>
        </p:nvSpPr>
        <p:spPr>
          <a:xfrm>
            <a:off x="3201990" y="5638800"/>
            <a:ext cx="5698170" cy="369332"/>
          </a:xfrm>
          <a:prstGeom prst="rect">
            <a:avLst/>
          </a:prstGeom>
          <a:noFill/>
        </p:spPr>
        <p:txBody>
          <a:bodyPr wrap="square" rtlCol="0">
            <a:spAutoFit/>
          </a:bodyPr>
          <a:lstStyle/>
          <a:p>
            <a:pPr algn="ctr"/>
            <a:r>
              <a:rPr lang="en-US" i="1" dirty="0"/>
              <a:t>More information about this later in the presentation</a:t>
            </a:r>
          </a:p>
        </p:txBody>
      </p:sp>
      <p:pic>
        <p:nvPicPr>
          <p:cNvPr id="4" name="Picture 3">
            <a:extLst>
              <a:ext uri="{FF2B5EF4-FFF2-40B4-BE49-F238E27FC236}">
                <a16:creationId xmlns:a16="http://schemas.microsoft.com/office/drawing/2014/main" id="{08C424FD-BDAD-8557-EF8A-FCD5EA27CC3D}"/>
              </a:ext>
            </a:extLst>
          </p:cNvPr>
          <p:cNvPicPr>
            <a:picLocks noChangeAspect="1"/>
          </p:cNvPicPr>
          <p:nvPr/>
        </p:nvPicPr>
        <p:blipFill>
          <a:blip r:embed="rId2"/>
          <a:stretch>
            <a:fillRect/>
          </a:stretch>
        </p:blipFill>
        <p:spPr>
          <a:xfrm>
            <a:off x="3201990" y="2158681"/>
            <a:ext cx="5788019" cy="3346704"/>
          </a:xfrm>
          <a:prstGeom prst="rect">
            <a:avLst/>
          </a:prstGeom>
        </p:spPr>
      </p:pic>
    </p:spTree>
    <p:extLst>
      <p:ext uri="{BB962C8B-B14F-4D97-AF65-F5344CB8AC3E}">
        <p14:creationId xmlns:p14="http://schemas.microsoft.com/office/powerpoint/2010/main" val="1164883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CEE9-69CA-6131-4ED5-9988776D7BD0}"/>
              </a:ext>
            </a:extLst>
          </p:cNvPr>
          <p:cNvSpPr>
            <a:spLocks noGrp="1"/>
          </p:cNvSpPr>
          <p:nvPr>
            <p:ph type="title"/>
          </p:nvPr>
        </p:nvSpPr>
        <p:spPr/>
        <p:txBody>
          <a:bodyPr/>
          <a:lstStyle/>
          <a:p>
            <a:r>
              <a:rPr lang="en-US" dirty="0"/>
              <a:t>Risk Models</a:t>
            </a:r>
          </a:p>
        </p:txBody>
      </p:sp>
      <p:sp>
        <p:nvSpPr>
          <p:cNvPr id="3" name="Text Placeholder 2">
            <a:extLst>
              <a:ext uri="{FF2B5EF4-FFF2-40B4-BE49-F238E27FC236}">
                <a16:creationId xmlns:a16="http://schemas.microsoft.com/office/drawing/2014/main" id="{48DF325F-917B-74EC-0DA5-89360502DF92}"/>
              </a:ext>
            </a:extLst>
          </p:cNvPr>
          <p:cNvSpPr>
            <a:spLocks noGrp="1"/>
          </p:cNvSpPr>
          <p:nvPr>
            <p:ph type="body" idx="1"/>
          </p:nvPr>
        </p:nvSpPr>
        <p:spPr/>
        <p:txBody>
          <a:bodyPr>
            <a:normAutofit/>
          </a:bodyPr>
          <a:lstStyle/>
          <a:p>
            <a:r>
              <a:rPr lang="en-US" i="1" dirty="0"/>
              <a:t>Models that group patients into risk levels to help optimize the quality of care that they receive</a:t>
            </a:r>
          </a:p>
        </p:txBody>
      </p:sp>
    </p:spTree>
    <p:extLst>
      <p:ext uri="{BB962C8B-B14F-4D97-AF65-F5344CB8AC3E}">
        <p14:creationId xmlns:p14="http://schemas.microsoft.com/office/powerpoint/2010/main" val="123961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177D-7C4D-0517-700B-5CEC04B5D021}"/>
              </a:ext>
            </a:extLst>
          </p:cNvPr>
          <p:cNvSpPr>
            <a:spLocks noGrp="1"/>
          </p:cNvSpPr>
          <p:nvPr>
            <p:ph type="title"/>
          </p:nvPr>
        </p:nvSpPr>
        <p:spPr/>
        <p:txBody>
          <a:bodyPr/>
          <a:lstStyle/>
          <a:p>
            <a:r>
              <a:rPr lang="en-US" dirty="0"/>
              <a:t>Risk Model Definitions</a:t>
            </a:r>
          </a:p>
        </p:txBody>
      </p:sp>
      <p:sp>
        <p:nvSpPr>
          <p:cNvPr id="3" name="Content Placeholder 2">
            <a:extLst>
              <a:ext uri="{FF2B5EF4-FFF2-40B4-BE49-F238E27FC236}">
                <a16:creationId xmlns:a16="http://schemas.microsoft.com/office/drawing/2014/main" id="{8E3666C8-5DAA-0E94-9501-B0F4F94C1BC5}"/>
              </a:ext>
            </a:extLst>
          </p:cNvPr>
          <p:cNvSpPr>
            <a:spLocks noGrp="1"/>
          </p:cNvSpPr>
          <p:nvPr>
            <p:ph idx="1"/>
          </p:nvPr>
        </p:nvSpPr>
        <p:spPr/>
        <p:txBody>
          <a:bodyPr>
            <a:normAutofit/>
          </a:bodyPr>
          <a:lstStyle/>
          <a:p>
            <a:r>
              <a:rPr lang="en-US" dirty="0"/>
              <a:t>The Risk Models Module in Relevant allows users to create and manage multiple risk stratification models</a:t>
            </a:r>
          </a:p>
          <a:p>
            <a:r>
              <a:rPr lang="en-US" dirty="0"/>
              <a:t>A Risk Model uses various patient attributes to create a Risk Score. The patient’s Risk Level depends on the Risk Score</a:t>
            </a:r>
          </a:p>
          <a:p>
            <a:r>
              <a:rPr lang="en-US" dirty="0"/>
              <a:t>Risk Score and Level for each enabled model are displayed throughout Relevant and can be used as filters</a:t>
            </a:r>
          </a:p>
          <a:p>
            <a:r>
              <a:rPr lang="en-US" dirty="0"/>
              <a:t>Higher or lower risk categories can inform decisions on care, lead to case management activities, or initiate certain interventions</a:t>
            </a:r>
          </a:p>
        </p:txBody>
      </p:sp>
    </p:spTree>
    <p:extLst>
      <p:ext uri="{BB962C8B-B14F-4D97-AF65-F5344CB8AC3E}">
        <p14:creationId xmlns:p14="http://schemas.microsoft.com/office/powerpoint/2010/main" val="65132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0F60-6BA0-9E08-5F41-37DF8225C6FB}"/>
              </a:ext>
            </a:extLst>
          </p:cNvPr>
          <p:cNvSpPr>
            <a:spLocks noGrp="1"/>
          </p:cNvSpPr>
          <p:nvPr>
            <p:ph type="title"/>
          </p:nvPr>
        </p:nvSpPr>
        <p:spPr/>
        <p:txBody>
          <a:bodyPr/>
          <a:lstStyle/>
          <a:p>
            <a:r>
              <a:rPr lang="en-US" dirty="0"/>
              <a:t>Risk Score</a:t>
            </a:r>
          </a:p>
        </p:txBody>
      </p:sp>
      <p:sp>
        <p:nvSpPr>
          <p:cNvPr id="3" name="Content Placeholder 2">
            <a:extLst>
              <a:ext uri="{FF2B5EF4-FFF2-40B4-BE49-F238E27FC236}">
                <a16:creationId xmlns:a16="http://schemas.microsoft.com/office/drawing/2014/main" id="{7889D46C-71AA-80C5-3BC2-4670AB0FAF74}"/>
              </a:ext>
            </a:extLst>
          </p:cNvPr>
          <p:cNvSpPr>
            <a:spLocks noGrp="1"/>
          </p:cNvSpPr>
          <p:nvPr>
            <p:ph idx="1"/>
          </p:nvPr>
        </p:nvSpPr>
        <p:spPr>
          <a:xfrm>
            <a:off x="838200" y="1690688"/>
            <a:ext cx="7015480" cy="4351338"/>
          </a:xfrm>
        </p:spPr>
        <p:txBody>
          <a:bodyPr/>
          <a:lstStyle/>
          <a:p>
            <a:r>
              <a:rPr lang="en-US" dirty="0"/>
              <a:t>In Relevant, a bubble is displayed with the Risk Model's short name (e.g. CCI), the patient's risk score to the tenths place, and a color corresponding to the model's risk level configuration</a:t>
            </a:r>
          </a:p>
          <a:p>
            <a:r>
              <a:rPr lang="en-US" dirty="0"/>
              <a:t>Hovering over the bubble will bring up risk factor details if the model has been configured to do so</a:t>
            </a:r>
          </a:p>
          <a:p>
            <a:r>
              <a:rPr lang="en-US" dirty="0"/>
              <a:t>The score weights, risk levels, and colors are all customizable</a:t>
            </a:r>
          </a:p>
        </p:txBody>
      </p:sp>
      <p:pic>
        <p:nvPicPr>
          <p:cNvPr id="6" name="Picture 5">
            <a:extLst>
              <a:ext uri="{FF2B5EF4-FFF2-40B4-BE49-F238E27FC236}">
                <a16:creationId xmlns:a16="http://schemas.microsoft.com/office/drawing/2014/main" id="{32C0F197-7852-92D0-6D99-03C23B144DE8}"/>
              </a:ext>
            </a:extLst>
          </p:cNvPr>
          <p:cNvPicPr>
            <a:picLocks noChangeAspect="1"/>
          </p:cNvPicPr>
          <p:nvPr/>
        </p:nvPicPr>
        <p:blipFill>
          <a:blip r:embed="rId2"/>
          <a:stretch>
            <a:fillRect/>
          </a:stretch>
        </p:blipFill>
        <p:spPr>
          <a:xfrm>
            <a:off x="8068944" y="1690688"/>
            <a:ext cx="3600477" cy="3927793"/>
          </a:xfrm>
          <a:prstGeom prst="rect">
            <a:avLst/>
          </a:prstGeom>
        </p:spPr>
      </p:pic>
    </p:spTree>
    <p:extLst>
      <p:ext uri="{BB962C8B-B14F-4D97-AF65-F5344CB8AC3E}">
        <p14:creationId xmlns:p14="http://schemas.microsoft.com/office/powerpoint/2010/main" val="1346079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6B98A-6540-E483-DDB9-4563E8893F96}"/>
              </a:ext>
            </a:extLst>
          </p:cNvPr>
          <p:cNvSpPr>
            <a:spLocks noGrp="1"/>
          </p:cNvSpPr>
          <p:nvPr>
            <p:ph type="title"/>
          </p:nvPr>
        </p:nvSpPr>
        <p:spPr>
          <a:xfrm>
            <a:off x="838200" y="77311"/>
            <a:ext cx="10515600" cy="989490"/>
          </a:xfrm>
        </p:spPr>
        <p:txBody>
          <a:bodyPr/>
          <a:lstStyle/>
          <a:p>
            <a:r>
              <a:rPr lang="en-US" dirty="0"/>
              <a:t>Example of a Risk Calculation</a:t>
            </a:r>
          </a:p>
        </p:txBody>
      </p:sp>
      <p:pic>
        <p:nvPicPr>
          <p:cNvPr id="5" name="Picture 4">
            <a:extLst>
              <a:ext uri="{FF2B5EF4-FFF2-40B4-BE49-F238E27FC236}">
                <a16:creationId xmlns:a16="http://schemas.microsoft.com/office/drawing/2014/main" id="{C0AAB18D-56CC-4CFB-BA7C-7C86B2123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 y="1026954"/>
            <a:ext cx="6784599" cy="23529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68040F5-DC59-C5B1-8570-D570E6C3C296}"/>
              </a:ext>
            </a:extLst>
          </p:cNvPr>
          <p:cNvSpPr txBox="1"/>
          <p:nvPr/>
        </p:nvSpPr>
        <p:spPr>
          <a:xfrm>
            <a:off x="543560" y="3521075"/>
            <a:ext cx="4668520" cy="2862322"/>
          </a:xfrm>
          <a:prstGeom prst="rect">
            <a:avLst/>
          </a:prstGeom>
          <a:noFill/>
        </p:spPr>
        <p:txBody>
          <a:bodyPr wrap="square" rtlCol="0">
            <a:spAutoFit/>
          </a:bodyPr>
          <a:lstStyle/>
          <a:p>
            <a:r>
              <a:rPr lang="en-US" sz="2000" b="1" dirty="0"/>
              <a:t>Patient #1 has the following diagnoses:</a:t>
            </a:r>
          </a:p>
          <a:p>
            <a:pPr marL="285750" indent="-285750">
              <a:buFont typeface="Arial" panose="020B0604020202020204" pitchFamily="34" charset="0"/>
              <a:buChar char="•"/>
            </a:pPr>
            <a:r>
              <a:rPr lang="en-US" sz="2000" dirty="0"/>
              <a:t>HIV/AIDS</a:t>
            </a:r>
          </a:p>
          <a:p>
            <a:pPr marL="285750" indent="-285750">
              <a:buFont typeface="Arial" panose="020B0604020202020204" pitchFamily="34" charset="0"/>
              <a:buChar char="•"/>
            </a:pPr>
            <a:r>
              <a:rPr lang="en-US" sz="2000" dirty="0"/>
              <a:t>Organ Transplant</a:t>
            </a:r>
          </a:p>
          <a:p>
            <a:pPr marL="285750" indent="-285750">
              <a:buFont typeface="Arial" panose="020B0604020202020204" pitchFamily="34" charset="0"/>
              <a:buChar char="•"/>
            </a:pPr>
            <a:r>
              <a:rPr lang="en-US" sz="2000" dirty="0"/>
              <a:t>Autism</a:t>
            </a:r>
          </a:p>
          <a:p>
            <a:pPr marL="285750" indent="-285750">
              <a:buFont typeface="Arial" panose="020B0604020202020204" pitchFamily="34" charset="0"/>
              <a:buChar char="•"/>
            </a:pPr>
            <a:endParaRPr lang="en-US" sz="2000" dirty="0"/>
          </a:p>
          <a:p>
            <a:r>
              <a:rPr lang="en-US" sz="2000" dirty="0"/>
              <a:t>Risk Score:</a:t>
            </a:r>
          </a:p>
          <a:p>
            <a:pPr marL="285750" indent="-285750">
              <a:buFont typeface="Arial" panose="020B0604020202020204" pitchFamily="34" charset="0"/>
              <a:buChar char="•"/>
            </a:pPr>
            <a:r>
              <a:rPr lang="en-US" sz="2000" dirty="0"/>
              <a:t>6 + 6 + 3 = 15</a:t>
            </a:r>
          </a:p>
          <a:p>
            <a:endParaRPr lang="en-US" sz="2000" dirty="0"/>
          </a:p>
          <a:p>
            <a:r>
              <a:rPr lang="en-US" sz="2000" dirty="0"/>
              <a:t>Risk Level = High</a:t>
            </a:r>
          </a:p>
        </p:txBody>
      </p:sp>
      <p:sp>
        <p:nvSpPr>
          <p:cNvPr id="7" name="TextBox 6">
            <a:extLst>
              <a:ext uri="{FF2B5EF4-FFF2-40B4-BE49-F238E27FC236}">
                <a16:creationId xmlns:a16="http://schemas.microsoft.com/office/drawing/2014/main" id="{B392ACD9-385E-16E5-B2A0-3AAF949A7BA6}"/>
              </a:ext>
            </a:extLst>
          </p:cNvPr>
          <p:cNvSpPr txBox="1"/>
          <p:nvPr/>
        </p:nvSpPr>
        <p:spPr>
          <a:xfrm>
            <a:off x="6243320" y="3521075"/>
            <a:ext cx="4668520" cy="2554545"/>
          </a:xfrm>
          <a:prstGeom prst="rect">
            <a:avLst/>
          </a:prstGeom>
          <a:noFill/>
        </p:spPr>
        <p:txBody>
          <a:bodyPr wrap="square" rtlCol="0">
            <a:spAutoFit/>
          </a:bodyPr>
          <a:lstStyle/>
          <a:p>
            <a:r>
              <a:rPr lang="en-US" sz="2000" b="1" dirty="0"/>
              <a:t>Patient #2 has the following diagnoses:</a:t>
            </a:r>
          </a:p>
          <a:p>
            <a:pPr marL="285750" indent="-285750">
              <a:buFont typeface="Arial" panose="020B0604020202020204" pitchFamily="34" charset="0"/>
              <a:buChar char="•"/>
            </a:pPr>
            <a:r>
              <a:rPr lang="en-US" sz="2000" dirty="0"/>
              <a:t>Metastatic Solid Tumor</a:t>
            </a:r>
          </a:p>
          <a:p>
            <a:pPr marL="285750" indent="-285750">
              <a:buFont typeface="Arial" panose="020B0604020202020204" pitchFamily="34" charset="0"/>
              <a:buChar char="•"/>
            </a:pPr>
            <a:r>
              <a:rPr lang="en-US" sz="2000" dirty="0"/>
              <a:t>Autism</a:t>
            </a:r>
          </a:p>
          <a:p>
            <a:pPr marL="285750" indent="-285750">
              <a:buFont typeface="Arial" panose="020B0604020202020204" pitchFamily="34" charset="0"/>
              <a:buChar char="•"/>
            </a:pPr>
            <a:endParaRPr lang="en-US" sz="2000" dirty="0"/>
          </a:p>
          <a:p>
            <a:r>
              <a:rPr lang="en-US" sz="2000" dirty="0"/>
              <a:t>Risk Score:</a:t>
            </a:r>
          </a:p>
          <a:p>
            <a:pPr marL="285750" indent="-285750">
              <a:buFont typeface="Arial" panose="020B0604020202020204" pitchFamily="34" charset="0"/>
              <a:buChar char="•"/>
            </a:pPr>
            <a:r>
              <a:rPr lang="en-US" sz="2000" dirty="0"/>
              <a:t>6 + 3 = 9</a:t>
            </a:r>
          </a:p>
          <a:p>
            <a:endParaRPr lang="en-US" sz="2000" dirty="0"/>
          </a:p>
          <a:p>
            <a:r>
              <a:rPr lang="en-US" sz="2000" dirty="0"/>
              <a:t>Risk Level = Medium</a:t>
            </a:r>
          </a:p>
        </p:txBody>
      </p:sp>
      <p:pic>
        <p:nvPicPr>
          <p:cNvPr id="9" name="Picture 8">
            <a:extLst>
              <a:ext uri="{FF2B5EF4-FFF2-40B4-BE49-F238E27FC236}">
                <a16:creationId xmlns:a16="http://schemas.microsoft.com/office/drawing/2014/main" id="{8962AAA3-173D-691D-B1C9-B772B15CA6FC}"/>
              </a:ext>
            </a:extLst>
          </p:cNvPr>
          <p:cNvPicPr>
            <a:picLocks noChangeAspect="1"/>
          </p:cNvPicPr>
          <p:nvPr/>
        </p:nvPicPr>
        <p:blipFill>
          <a:blip r:embed="rId3"/>
          <a:stretch>
            <a:fillRect/>
          </a:stretch>
        </p:blipFill>
        <p:spPr>
          <a:xfrm>
            <a:off x="8390257" y="1140777"/>
            <a:ext cx="2963543" cy="1850073"/>
          </a:xfrm>
          <a:prstGeom prst="rect">
            <a:avLst/>
          </a:prstGeom>
        </p:spPr>
      </p:pic>
    </p:spTree>
    <p:extLst>
      <p:ext uri="{BB962C8B-B14F-4D97-AF65-F5344CB8AC3E}">
        <p14:creationId xmlns:p14="http://schemas.microsoft.com/office/powerpoint/2010/main" val="222991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747F-67CF-3D30-8902-33B417025B50}"/>
              </a:ext>
            </a:extLst>
          </p:cNvPr>
          <p:cNvSpPr>
            <a:spLocks noGrp="1"/>
          </p:cNvSpPr>
          <p:nvPr>
            <p:ph type="title"/>
          </p:nvPr>
        </p:nvSpPr>
        <p:spPr/>
        <p:txBody>
          <a:bodyPr/>
          <a:lstStyle/>
          <a:p>
            <a:r>
              <a:rPr lang="en-US" dirty="0"/>
              <a:t>Standard Risk Models in Relevant</a:t>
            </a:r>
          </a:p>
        </p:txBody>
      </p:sp>
      <p:sp>
        <p:nvSpPr>
          <p:cNvPr id="3" name="Content Placeholder 2">
            <a:extLst>
              <a:ext uri="{FF2B5EF4-FFF2-40B4-BE49-F238E27FC236}">
                <a16:creationId xmlns:a16="http://schemas.microsoft.com/office/drawing/2014/main" id="{CF848C9C-E038-668E-19CB-CE928275F912}"/>
              </a:ext>
            </a:extLst>
          </p:cNvPr>
          <p:cNvSpPr>
            <a:spLocks noGrp="1"/>
          </p:cNvSpPr>
          <p:nvPr>
            <p:ph idx="1"/>
          </p:nvPr>
        </p:nvSpPr>
        <p:spPr>
          <a:xfrm>
            <a:off x="838200" y="1825625"/>
            <a:ext cx="10124440" cy="4351338"/>
          </a:xfrm>
        </p:spPr>
        <p:txBody>
          <a:bodyPr/>
          <a:lstStyle/>
          <a:p>
            <a:r>
              <a:rPr lang="en-US" dirty="0"/>
              <a:t>There are three standard models that exist in Relevant. These models have been adopted from academic sources and have validated results</a:t>
            </a:r>
          </a:p>
          <a:p>
            <a:r>
              <a:rPr lang="en-US" dirty="0"/>
              <a:t>Health centers can choose to enable and use them, or not</a:t>
            </a:r>
          </a:p>
          <a:p>
            <a:r>
              <a:rPr lang="en-US" dirty="0"/>
              <a:t>Health centers can also create their own models. There is flexibility on how weights are assigned and the number and range of risk levels </a:t>
            </a:r>
          </a:p>
        </p:txBody>
      </p:sp>
    </p:spTree>
    <p:extLst>
      <p:ext uri="{BB962C8B-B14F-4D97-AF65-F5344CB8AC3E}">
        <p14:creationId xmlns:p14="http://schemas.microsoft.com/office/powerpoint/2010/main" val="153299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79DC-C784-ECDF-33CE-F52AD86EB5ED}"/>
              </a:ext>
            </a:extLst>
          </p:cNvPr>
          <p:cNvSpPr>
            <a:spLocks noGrp="1"/>
          </p:cNvSpPr>
          <p:nvPr>
            <p:ph type="title"/>
          </p:nvPr>
        </p:nvSpPr>
        <p:spPr>
          <a:xfrm>
            <a:off x="838200" y="365125"/>
            <a:ext cx="10515600" cy="1125219"/>
          </a:xfrm>
        </p:spPr>
        <p:txBody>
          <a:bodyPr>
            <a:normAutofit/>
          </a:bodyPr>
          <a:lstStyle/>
          <a:p>
            <a:r>
              <a:rPr lang="en-US" sz="3600" dirty="0"/>
              <a:t>Custom Risk Models: Two Design Approaches</a:t>
            </a:r>
          </a:p>
        </p:txBody>
      </p:sp>
      <p:sp>
        <p:nvSpPr>
          <p:cNvPr id="3" name="Content Placeholder 2">
            <a:extLst>
              <a:ext uri="{FF2B5EF4-FFF2-40B4-BE49-F238E27FC236}">
                <a16:creationId xmlns:a16="http://schemas.microsoft.com/office/drawing/2014/main" id="{80174129-D19B-AE0F-BCDD-0667FD5406F1}"/>
              </a:ext>
            </a:extLst>
          </p:cNvPr>
          <p:cNvSpPr>
            <a:spLocks noGrp="1"/>
          </p:cNvSpPr>
          <p:nvPr>
            <p:ph idx="1"/>
          </p:nvPr>
        </p:nvSpPr>
        <p:spPr>
          <a:xfrm>
            <a:off x="838200" y="1490344"/>
            <a:ext cx="10515600" cy="5184776"/>
          </a:xfrm>
        </p:spPr>
        <p:txBody>
          <a:bodyPr>
            <a:normAutofit/>
          </a:bodyPr>
          <a:lstStyle/>
          <a:p>
            <a:r>
              <a:rPr lang="en-US" sz="2600" b="1" dirty="0"/>
              <a:t>Risk factor approach: </a:t>
            </a:r>
            <a:r>
              <a:rPr lang="en-US" sz="2600" dirty="0"/>
              <a:t>add pre-programmed risk factors from a large drop-down list and add weights to each factor. The total risk Score is the summary of all the individual weights</a:t>
            </a:r>
          </a:p>
          <a:p>
            <a:endParaRPr lang="en-US" sz="2600" dirty="0"/>
          </a:p>
          <a:p>
            <a:endParaRPr lang="en-US" sz="2600" dirty="0"/>
          </a:p>
          <a:p>
            <a:endParaRPr lang="en-US" sz="2600" dirty="0"/>
          </a:p>
          <a:p>
            <a:endParaRPr lang="en-US" sz="2600" dirty="0"/>
          </a:p>
          <a:p>
            <a:endParaRPr lang="en-US" sz="2600" dirty="0"/>
          </a:p>
          <a:p>
            <a:r>
              <a:rPr lang="en-US" sz="2600" b="1" dirty="0"/>
              <a:t>SQL approach: </a:t>
            </a:r>
            <a:r>
              <a:rPr lang="en-US" sz="2600" dirty="0"/>
              <a:t>program it in SQL to produce an overall Risk Score (note that risk factor breakdown is not available in this case, just the final score and level)</a:t>
            </a:r>
          </a:p>
        </p:txBody>
      </p:sp>
      <p:pic>
        <p:nvPicPr>
          <p:cNvPr id="5" name="Picture 4">
            <a:extLst>
              <a:ext uri="{FF2B5EF4-FFF2-40B4-BE49-F238E27FC236}">
                <a16:creationId xmlns:a16="http://schemas.microsoft.com/office/drawing/2014/main" id="{C085DBA3-02D0-0307-A1A6-64599AA36FC5}"/>
              </a:ext>
            </a:extLst>
          </p:cNvPr>
          <p:cNvPicPr>
            <a:picLocks noChangeAspect="1"/>
          </p:cNvPicPr>
          <p:nvPr/>
        </p:nvPicPr>
        <p:blipFill>
          <a:blip r:embed="rId2"/>
          <a:stretch>
            <a:fillRect/>
          </a:stretch>
        </p:blipFill>
        <p:spPr>
          <a:xfrm>
            <a:off x="2741929" y="2583495"/>
            <a:ext cx="7167746" cy="2359457"/>
          </a:xfrm>
          <a:prstGeom prst="rect">
            <a:avLst/>
          </a:prstGeom>
        </p:spPr>
      </p:pic>
      <p:sp>
        <p:nvSpPr>
          <p:cNvPr id="4" name="TextBox 3">
            <a:extLst>
              <a:ext uri="{FF2B5EF4-FFF2-40B4-BE49-F238E27FC236}">
                <a16:creationId xmlns:a16="http://schemas.microsoft.com/office/drawing/2014/main" id="{9A47C91B-E45B-546A-2D10-6E68E00B4FE2}"/>
              </a:ext>
            </a:extLst>
          </p:cNvPr>
          <p:cNvSpPr txBox="1"/>
          <p:nvPr/>
        </p:nvSpPr>
        <p:spPr>
          <a:xfrm>
            <a:off x="985202" y="2782669"/>
            <a:ext cx="1609725" cy="646331"/>
          </a:xfrm>
          <a:prstGeom prst="rect">
            <a:avLst/>
          </a:prstGeom>
          <a:noFill/>
        </p:spPr>
        <p:txBody>
          <a:bodyPr wrap="square" rtlCol="0">
            <a:spAutoFit/>
          </a:bodyPr>
          <a:lstStyle/>
          <a:p>
            <a:r>
              <a:rPr lang="en-US" i="1" dirty="0">
                <a:solidFill>
                  <a:srgbClr val="FF0000"/>
                </a:solidFill>
              </a:rPr>
              <a:t>From the design screen</a:t>
            </a:r>
          </a:p>
        </p:txBody>
      </p:sp>
    </p:spTree>
    <p:extLst>
      <p:ext uri="{BB962C8B-B14F-4D97-AF65-F5344CB8AC3E}">
        <p14:creationId xmlns:p14="http://schemas.microsoft.com/office/powerpoint/2010/main" val="199791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46F9-6A79-1DC7-09FD-1C82333E1E4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7A35983-8E66-C915-03D1-2DED32624F47}"/>
              </a:ext>
            </a:extLst>
          </p:cNvPr>
          <p:cNvSpPr>
            <a:spLocks noGrp="1"/>
          </p:cNvSpPr>
          <p:nvPr>
            <p:ph idx="1"/>
          </p:nvPr>
        </p:nvSpPr>
        <p:spPr>
          <a:xfrm>
            <a:off x="838200" y="1739900"/>
            <a:ext cx="10515600" cy="4565650"/>
          </a:xfrm>
        </p:spPr>
        <p:txBody>
          <a:bodyPr>
            <a:normAutofit/>
          </a:bodyPr>
          <a:lstStyle/>
          <a:p>
            <a:r>
              <a:rPr lang="en-US" dirty="0"/>
              <a:t>This presentation is a basic overview of three tools within the context of normal health center Quality Performance work. </a:t>
            </a:r>
          </a:p>
          <a:p>
            <a:r>
              <a:rPr lang="en-US" dirty="0"/>
              <a:t>It is not a complete instruction manual. For more details, please see the Relevant Help files. To keep consistent language, some of the slides contain wording from the help files.</a:t>
            </a:r>
          </a:p>
          <a:p>
            <a:r>
              <a:rPr lang="en-US" dirty="0"/>
              <a:t>Download this slideshow and use it as a reference later</a:t>
            </a:r>
          </a:p>
          <a:p>
            <a:r>
              <a:rPr lang="en-US" dirty="0"/>
              <a:t>We will be focusing on clinical data, not financial data</a:t>
            </a:r>
          </a:p>
          <a:p>
            <a:r>
              <a:rPr lang="en-US" dirty="0"/>
              <a:t>Assumed basic familiarity of the data visualization tools covered in the “Back to Basics” session this morning</a:t>
            </a:r>
          </a:p>
        </p:txBody>
      </p:sp>
    </p:spTree>
    <p:extLst>
      <p:ext uri="{BB962C8B-B14F-4D97-AF65-F5344CB8AC3E}">
        <p14:creationId xmlns:p14="http://schemas.microsoft.com/office/powerpoint/2010/main" val="4223610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3ED52-1858-D42E-82B2-1058CD5FBF7F}"/>
              </a:ext>
            </a:extLst>
          </p:cNvPr>
          <p:cNvSpPr>
            <a:spLocks noGrp="1"/>
          </p:cNvSpPr>
          <p:nvPr>
            <p:ph type="title"/>
          </p:nvPr>
        </p:nvSpPr>
        <p:spPr/>
        <p:txBody>
          <a:bodyPr>
            <a:normAutofit/>
          </a:bodyPr>
          <a:lstStyle/>
          <a:p>
            <a:r>
              <a:rPr lang="en-US" sz="4000" dirty="0"/>
              <a:t>Charlson Comorbidity Index </a:t>
            </a:r>
            <a:br>
              <a:rPr lang="en-US" sz="4000" dirty="0"/>
            </a:br>
            <a:r>
              <a:rPr lang="en-US" sz="4000" dirty="0"/>
              <a:t>(Short Name in Relevant is CCI)</a:t>
            </a:r>
          </a:p>
        </p:txBody>
      </p:sp>
      <p:sp>
        <p:nvSpPr>
          <p:cNvPr id="3" name="Content Placeholder 2">
            <a:extLst>
              <a:ext uri="{FF2B5EF4-FFF2-40B4-BE49-F238E27FC236}">
                <a16:creationId xmlns:a16="http://schemas.microsoft.com/office/drawing/2014/main" id="{0678C0CF-F5B2-DB80-C008-38EF8EB74829}"/>
              </a:ext>
            </a:extLst>
          </p:cNvPr>
          <p:cNvSpPr>
            <a:spLocks noGrp="1"/>
          </p:cNvSpPr>
          <p:nvPr>
            <p:ph idx="1"/>
          </p:nvPr>
        </p:nvSpPr>
        <p:spPr>
          <a:xfrm>
            <a:off x="838200" y="1630055"/>
            <a:ext cx="10515600" cy="4351338"/>
          </a:xfrm>
        </p:spPr>
        <p:txBody>
          <a:bodyPr>
            <a:normAutofit/>
          </a:bodyPr>
          <a:lstStyle/>
          <a:p>
            <a:r>
              <a:rPr lang="en-US" sz="2600" dirty="0"/>
              <a:t>Description: An enhanced version of the Charlson Comorbidity Index (CCI), a risk stratification model designed to attribute risk scores to patients based on various chronic conditions. The enhanced CCI has been validated to predict all-cause mortality and total cost of care.</a:t>
            </a:r>
          </a:p>
          <a:p>
            <a:r>
              <a:rPr lang="en-US" sz="2600" dirty="0"/>
              <a:t>36 risk factors with weights from 1.0 to 6.0. All risk factors are diagnoses (co-morbidities)</a:t>
            </a:r>
          </a:p>
          <a:p>
            <a:r>
              <a:rPr lang="en-US" sz="2600" dirty="0"/>
              <a:t>Risk Levels (example):</a:t>
            </a:r>
          </a:p>
        </p:txBody>
      </p:sp>
      <p:pic>
        <p:nvPicPr>
          <p:cNvPr id="4" name="Picture 3">
            <a:extLst>
              <a:ext uri="{FF2B5EF4-FFF2-40B4-BE49-F238E27FC236}">
                <a16:creationId xmlns:a16="http://schemas.microsoft.com/office/drawing/2014/main" id="{F4B4148F-C45F-4F1C-A12A-415C31154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0872" y="4130022"/>
            <a:ext cx="4073208" cy="2195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D2592-8464-B349-3AD1-AA9A7D4C78CB}"/>
              </a:ext>
            </a:extLst>
          </p:cNvPr>
          <p:cNvSpPr txBox="1"/>
          <p:nvPr/>
        </p:nvSpPr>
        <p:spPr>
          <a:xfrm>
            <a:off x="9784080" y="4766279"/>
            <a:ext cx="1889760" cy="923330"/>
          </a:xfrm>
          <a:prstGeom prst="rect">
            <a:avLst/>
          </a:prstGeom>
          <a:noFill/>
        </p:spPr>
        <p:txBody>
          <a:bodyPr wrap="square" rtlCol="0">
            <a:spAutoFit/>
          </a:bodyPr>
          <a:lstStyle/>
          <a:p>
            <a:r>
              <a:rPr lang="en-US" i="1" dirty="0">
                <a:solidFill>
                  <a:srgbClr val="FF0000"/>
                </a:solidFill>
              </a:rPr>
              <a:t>Risk level ranges and colors are customizable</a:t>
            </a:r>
          </a:p>
        </p:txBody>
      </p:sp>
    </p:spTree>
    <p:extLst>
      <p:ext uri="{BB962C8B-B14F-4D97-AF65-F5344CB8AC3E}">
        <p14:creationId xmlns:p14="http://schemas.microsoft.com/office/powerpoint/2010/main" val="147541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BC849-63BA-254E-8CE1-C550A20CC13D}"/>
              </a:ext>
            </a:extLst>
          </p:cNvPr>
          <p:cNvSpPr>
            <a:spLocks noGrp="1"/>
          </p:cNvSpPr>
          <p:nvPr>
            <p:ph type="title"/>
          </p:nvPr>
        </p:nvSpPr>
        <p:spPr/>
        <p:txBody>
          <a:bodyPr>
            <a:normAutofit/>
          </a:bodyPr>
          <a:lstStyle/>
          <a:p>
            <a:r>
              <a:rPr lang="en-US" sz="4000" dirty="0"/>
              <a:t>10-Year ASCVD Risk Score </a:t>
            </a:r>
            <a:br>
              <a:rPr lang="en-US" sz="4000" dirty="0"/>
            </a:br>
            <a:r>
              <a:rPr lang="en-US" sz="4000" dirty="0"/>
              <a:t>(Short Name in Relevant is ASCVD)</a:t>
            </a:r>
          </a:p>
        </p:txBody>
      </p:sp>
      <p:sp>
        <p:nvSpPr>
          <p:cNvPr id="3" name="Content Placeholder 2">
            <a:extLst>
              <a:ext uri="{FF2B5EF4-FFF2-40B4-BE49-F238E27FC236}">
                <a16:creationId xmlns:a16="http://schemas.microsoft.com/office/drawing/2014/main" id="{8D42346B-D19B-431B-C34C-39DC220F6BDD}"/>
              </a:ext>
            </a:extLst>
          </p:cNvPr>
          <p:cNvSpPr>
            <a:spLocks noGrp="1"/>
          </p:cNvSpPr>
          <p:nvPr>
            <p:ph idx="1"/>
          </p:nvPr>
        </p:nvSpPr>
        <p:spPr/>
        <p:txBody>
          <a:bodyPr/>
          <a:lstStyle/>
          <a:p>
            <a:r>
              <a:rPr lang="en-US" dirty="0"/>
              <a:t>Description: Based on the American College of Cardiology’s ASCVD Risk Calculator</a:t>
            </a:r>
          </a:p>
          <a:p>
            <a:r>
              <a:rPr lang="en-US" dirty="0"/>
              <a:t>SQL approach used in its design because there is a complicated risk calculation that depends on age, lab scores, co-morbidities, etc.</a:t>
            </a:r>
          </a:p>
          <a:p>
            <a:r>
              <a:rPr lang="en-US" dirty="0"/>
              <a:t>Risk Levels (example):</a:t>
            </a:r>
          </a:p>
          <a:p>
            <a:pPr marL="0" indent="0">
              <a:buNone/>
            </a:pPr>
            <a:endParaRPr lang="en-US" dirty="0"/>
          </a:p>
        </p:txBody>
      </p:sp>
      <p:pic>
        <p:nvPicPr>
          <p:cNvPr id="4" name="Picture 3">
            <a:extLst>
              <a:ext uri="{FF2B5EF4-FFF2-40B4-BE49-F238E27FC236}">
                <a16:creationId xmlns:a16="http://schemas.microsoft.com/office/drawing/2014/main" id="{5F14EA23-788A-4038-A49F-6D11E2841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127" y="4570254"/>
            <a:ext cx="5226982" cy="14139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253DEB-45B9-3EAD-32B8-2C88C5375D3A}"/>
              </a:ext>
            </a:extLst>
          </p:cNvPr>
          <p:cNvSpPr txBox="1"/>
          <p:nvPr/>
        </p:nvSpPr>
        <p:spPr>
          <a:xfrm>
            <a:off x="8692504" y="4815582"/>
            <a:ext cx="1889760" cy="923330"/>
          </a:xfrm>
          <a:prstGeom prst="rect">
            <a:avLst/>
          </a:prstGeom>
          <a:noFill/>
        </p:spPr>
        <p:txBody>
          <a:bodyPr wrap="square" rtlCol="0">
            <a:spAutoFit/>
          </a:bodyPr>
          <a:lstStyle/>
          <a:p>
            <a:r>
              <a:rPr lang="en-US" i="1" dirty="0">
                <a:solidFill>
                  <a:srgbClr val="FF0000"/>
                </a:solidFill>
              </a:rPr>
              <a:t>Risk level ranges and colors are customizable</a:t>
            </a:r>
          </a:p>
        </p:txBody>
      </p:sp>
    </p:spTree>
    <p:extLst>
      <p:ext uri="{BB962C8B-B14F-4D97-AF65-F5344CB8AC3E}">
        <p14:creationId xmlns:p14="http://schemas.microsoft.com/office/powerpoint/2010/main" val="38186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D996E-1A37-F720-0049-BF88E97E93F1}"/>
              </a:ext>
            </a:extLst>
          </p:cNvPr>
          <p:cNvSpPr>
            <a:spLocks noGrp="1"/>
          </p:cNvSpPr>
          <p:nvPr>
            <p:ph type="title"/>
          </p:nvPr>
        </p:nvSpPr>
        <p:spPr/>
        <p:txBody>
          <a:bodyPr>
            <a:normAutofit/>
          </a:bodyPr>
          <a:lstStyle/>
          <a:p>
            <a:r>
              <a:rPr lang="en-US" sz="4000" dirty="0"/>
              <a:t>COVID-19 Severity Risk Index</a:t>
            </a:r>
            <a:br>
              <a:rPr lang="en-US" sz="4000" dirty="0"/>
            </a:br>
            <a:r>
              <a:rPr lang="en-US" sz="4000" dirty="0"/>
              <a:t>(Short Name in Relevant is COVID)</a:t>
            </a:r>
          </a:p>
        </p:txBody>
      </p:sp>
      <p:sp>
        <p:nvSpPr>
          <p:cNvPr id="3" name="Content Placeholder 2">
            <a:extLst>
              <a:ext uri="{FF2B5EF4-FFF2-40B4-BE49-F238E27FC236}">
                <a16:creationId xmlns:a16="http://schemas.microsoft.com/office/drawing/2014/main" id="{5C19B17B-0976-7D88-8043-C2DE8ECFCB35}"/>
              </a:ext>
            </a:extLst>
          </p:cNvPr>
          <p:cNvSpPr>
            <a:spLocks noGrp="1"/>
          </p:cNvSpPr>
          <p:nvPr>
            <p:ph idx="1"/>
          </p:nvPr>
        </p:nvSpPr>
        <p:spPr/>
        <p:txBody>
          <a:bodyPr/>
          <a:lstStyle/>
          <a:p>
            <a:r>
              <a:rPr lang="en-US" dirty="0"/>
              <a:t>A count of comorbidity conditions that contribute to the risk of developing severe disease as a result of a COVID-19 infection, according to current WHO and CDC guidance.</a:t>
            </a:r>
          </a:p>
          <a:p>
            <a:r>
              <a:rPr lang="en-US" dirty="0"/>
              <a:t>Risk Levels (example):</a:t>
            </a:r>
          </a:p>
        </p:txBody>
      </p:sp>
      <p:pic>
        <p:nvPicPr>
          <p:cNvPr id="6" name="Picture 5">
            <a:extLst>
              <a:ext uri="{FF2B5EF4-FFF2-40B4-BE49-F238E27FC236}">
                <a16:creationId xmlns:a16="http://schemas.microsoft.com/office/drawing/2014/main" id="{2D6BB5F5-928F-D5B0-1512-362C68719395}"/>
              </a:ext>
            </a:extLst>
          </p:cNvPr>
          <p:cNvPicPr>
            <a:picLocks noChangeAspect="1"/>
          </p:cNvPicPr>
          <p:nvPr/>
        </p:nvPicPr>
        <p:blipFill>
          <a:blip r:embed="rId2"/>
          <a:stretch>
            <a:fillRect/>
          </a:stretch>
        </p:blipFill>
        <p:spPr>
          <a:xfrm>
            <a:off x="3917962" y="3700725"/>
            <a:ext cx="3503090" cy="1092707"/>
          </a:xfrm>
          <a:prstGeom prst="rect">
            <a:avLst/>
          </a:prstGeom>
        </p:spPr>
      </p:pic>
      <p:sp>
        <p:nvSpPr>
          <p:cNvPr id="4" name="TextBox 3">
            <a:extLst>
              <a:ext uri="{FF2B5EF4-FFF2-40B4-BE49-F238E27FC236}">
                <a16:creationId xmlns:a16="http://schemas.microsoft.com/office/drawing/2014/main" id="{553C92C2-1B06-F955-EE78-A8B2EB04BCDA}"/>
              </a:ext>
            </a:extLst>
          </p:cNvPr>
          <p:cNvSpPr txBox="1"/>
          <p:nvPr/>
        </p:nvSpPr>
        <p:spPr>
          <a:xfrm>
            <a:off x="7757149" y="3785413"/>
            <a:ext cx="1889760" cy="923330"/>
          </a:xfrm>
          <a:prstGeom prst="rect">
            <a:avLst/>
          </a:prstGeom>
          <a:noFill/>
        </p:spPr>
        <p:txBody>
          <a:bodyPr wrap="square" rtlCol="0">
            <a:spAutoFit/>
          </a:bodyPr>
          <a:lstStyle/>
          <a:p>
            <a:r>
              <a:rPr lang="en-US" i="1" dirty="0">
                <a:solidFill>
                  <a:srgbClr val="FF0000"/>
                </a:solidFill>
              </a:rPr>
              <a:t>Risk level ranges and colors are customizable</a:t>
            </a:r>
          </a:p>
        </p:txBody>
      </p:sp>
    </p:spTree>
    <p:extLst>
      <p:ext uri="{BB962C8B-B14F-4D97-AF65-F5344CB8AC3E}">
        <p14:creationId xmlns:p14="http://schemas.microsoft.com/office/powerpoint/2010/main" val="56379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73E1-BD9B-8707-521C-4637B07F49BE}"/>
              </a:ext>
            </a:extLst>
          </p:cNvPr>
          <p:cNvSpPr>
            <a:spLocks noGrp="1"/>
          </p:cNvSpPr>
          <p:nvPr>
            <p:ph type="title"/>
          </p:nvPr>
        </p:nvSpPr>
        <p:spPr>
          <a:xfrm>
            <a:off x="485774" y="323851"/>
            <a:ext cx="10608945" cy="795846"/>
          </a:xfrm>
        </p:spPr>
        <p:txBody>
          <a:bodyPr>
            <a:normAutofit/>
          </a:bodyPr>
          <a:lstStyle/>
          <a:p>
            <a:r>
              <a:rPr lang="en-US" sz="3600" dirty="0"/>
              <a:t>Example of Using Risk Level in Panel Explorer</a:t>
            </a:r>
          </a:p>
        </p:txBody>
      </p:sp>
      <p:pic>
        <p:nvPicPr>
          <p:cNvPr id="5" name="Picture 4">
            <a:extLst>
              <a:ext uri="{FF2B5EF4-FFF2-40B4-BE49-F238E27FC236}">
                <a16:creationId xmlns:a16="http://schemas.microsoft.com/office/drawing/2014/main" id="{031FFCD6-8C4C-69CF-8F41-1CF57910AC54}"/>
              </a:ext>
            </a:extLst>
          </p:cNvPr>
          <p:cNvPicPr>
            <a:picLocks noChangeAspect="1"/>
          </p:cNvPicPr>
          <p:nvPr/>
        </p:nvPicPr>
        <p:blipFill>
          <a:blip r:embed="rId2"/>
          <a:stretch>
            <a:fillRect/>
          </a:stretch>
        </p:blipFill>
        <p:spPr>
          <a:xfrm>
            <a:off x="325119" y="1826199"/>
            <a:ext cx="11710433" cy="4102605"/>
          </a:xfrm>
          <a:prstGeom prst="rect">
            <a:avLst/>
          </a:prstGeom>
        </p:spPr>
      </p:pic>
      <p:sp>
        <p:nvSpPr>
          <p:cNvPr id="6" name="Arrow: Down 5">
            <a:extLst>
              <a:ext uri="{FF2B5EF4-FFF2-40B4-BE49-F238E27FC236}">
                <a16:creationId xmlns:a16="http://schemas.microsoft.com/office/drawing/2014/main" id="{A373B806-5320-3920-4561-157BF56A4488}"/>
              </a:ext>
            </a:extLst>
          </p:cNvPr>
          <p:cNvSpPr/>
          <p:nvPr/>
        </p:nvSpPr>
        <p:spPr>
          <a:xfrm>
            <a:off x="4521835" y="1896626"/>
            <a:ext cx="365760" cy="365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2BAB975-37BE-71F8-34F7-D7ED43F7B346}"/>
              </a:ext>
            </a:extLst>
          </p:cNvPr>
          <p:cNvSpPr/>
          <p:nvPr/>
        </p:nvSpPr>
        <p:spPr>
          <a:xfrm>
            <a:off x="10728959" y="1896626"/>
            <a:ext cx="365760" cy="365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C81F54F0-C0F2-8B3F-8AB5-D6A7AFD12F31}"/>
              </a:ext>
            </a:extLst>
          </p:cNvPr>
          <p:cNvSpPr/>
          <p:nvPr/>
        </p:nvSpPr>
        <p:spPr>
          <a:xfrm rot="10800000">
            <a:off x="6889750" y="2592199"/>
            <a:ext cx="365760" cy="365761"/>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5469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55E4-E778-E491-B1B4-94DFC72AA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B5629-A028-3C79-AE41-5F2394B688B9}"/>
              </a:ext>
            </a:extLst>
          </p:cNvPr>
          <p:cNvSpPr>
            <a:spLocks noGrp="1"/>
          </p:cNvSpPr>
          <p:nvPr>
            <p:ph type="title"/>
          </p:nvPr>
        </p:nvSpPr>
        <p:spPr/>
        <p:txBody>
          <a:bodyPr/>
          <a:lstStyle/>
          <a:p>
            <a:r>
              <a:rPr lang="en-US" dirty="0"/>
              <a:t>Using Risk Models in Relevant Tools</a:t>
            </a:r>
          </a:p>
        </p:txBody>
      </p:sp>
      <p:sp>
        <p:nvSpPr>
          <p:cNvPr id="8" name="TextBox 7">
            <a:extLst>
              <a:ext uri="{FF2B5EF4-FFF2-40B4-BE49-F238E27FC236}">
                <a16:creationId xmlns:a16="http://schemas.microsoft.com/office/drawing/2014/main" id="{92338ABB-32D3-6137-A596-F8083A214DB8}"/>
              </a:ext>
            </a:extLst>
          </p:cNvPr>
          <p:cNvSpPr txBox="1"/>
          <p:nvPr/>
        </p:nvSpPr>
        <p:spPr>
          <a:xfrm>
            <a:off x="3175836" y="5638800"/>
            <a:ext cx="5840326" cy="369332"/>
          </a:xfrm>
          <a:prstGeom prst="rect">
            <a:avLst/>
          </a:prstGeom>
          <a:noFill/>
        </p:spPr>
        <p:txBody>
          <a:bodyPr wrap="square" rtlCol="0">
            <a:spAutoFit/>
          </a:bodyPr>
          <a:lstStyle/>
          <a:p>
            <a:pPr algn="ctr"/>
            <a:r>
              <a:rPr lang="en-US" i="1" dirty="0"/>
              <a:t>More information about this later in the presentation</a:t>
            </a:r>
          </a:p>
        </p:txBody>
      </p:sp>
      <p:pic>
        <p:nvPicPr>
          <p:cNvPr id="4" name="Picture 3">
            <a:extLst>
              <a:ext uri="{FF2B5EF4-FFF2-40B4-BE49-F238E27FC236}">
                <a16:creationId xmlns:a16="http://schemas.microsoft.com/office/drawing/2014/main" id="{C1909A20-0D56-D263-4AAA-40AFAC1EF99A}"/>
              </a:ext>
            </a:extLst>
          </p:cNvPr>
          <p:cNvPicPr>
            <a:picLocks noChangeAspect="1"/>
          </p:cNvPicPr>
          <p:nvPr/>
        </p:nvPicPr>
        <p:blipFill>
          <a:blip r:embed="rId2"/>
          <a:stretch>
            <a:fillRect/>
          </a:stretch>
        </p:blipFill>
        <p:spPr>
          <a:xfrm>
            <a:off x="3175836" y="1991392"/>
            <a:ext cx="5840327" cy="3346704"/>
          </a:xfrm>
          <a:prstGeom prst="rect">
            <a:avLst/>
          </a:prstGeom>
        </p:spPr>
      </p:pic>
    </p:spTree>
    <p:extLst>
      <p:ext uri="{BB962C8B-B14F-4D97-AF65-F5344CB8AC3E}">
        <p14:creationId xmlns:p14="http://schemas.microsoft.com/office/powerpoint/2010/main" val="107246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AEF7-DA23-01C2-E4E7-F61598AB80E5}"/>
              </a:ext>
            </a:extLst>
          </p:cNvPr>
          <p:cNvSpPr>
            <a:spLocks noGrp="1"/>
          </p:cNvSpPr>
          <p:nvPr>
            <p:ph type="title"/>
          </p:nvPr>
        </p:nvSpPr>
        <p:spPr/>
        <p:txBody>
          <a:bodyPr>
            <a:normAutofit fontScale="90000"/>
          </a:bodyPr>
          <a:lstStyle/>
          <a:p>
            <a:r>
              <a:rPr lang="en-US" dirty="0"/>
              <a:t>Use of Populations, Care Gaps and Risk Models in Relevant Data Display and Analysis Tools</a:t>
            </a:r>
          </a:p>
        </p:txBody>
      </p:sp>
      <p:sp>
        <p:nvSpPr>
          <p:cNvPr id="3" name="Text Placeholder 2">
            <a:extLst>
              <a:ext uri="{FF2B5EF4-FFF2-40B4-BE49-F238E27FC236}">
                <a16:creationId xmlns:a16="http://schemas.microsoft.com/office/drawing/2014/main" id="{0BDF4584-46A6-A689-6415-75782C4DEF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7336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AEFEF-DA63-08B0-C477-BBB8A77F57F8}"/>
              </a:ext>
            </a:extLst>
          </p:cNvPr>
          <p:cNvSpPr>
            <a:spLocks noGrp="1"/>
          </p:cNvSpPr>
          <p:nvPr>
            <p:ph type="title"/>
          </p:nvPr>
        </p:nvSpPr>
        <p:spPr>
          <a:xfrm>
            <a:off x="838200" y="365125"/>
            <a:ext cx="10515600" cy="2042795"/>
          </a:xfrm>
        </p:spPr>
        <p:txBody>
          <a:bodyPr>
            <a:normAutofit/>
          </a:bodyPr>
          <a:lstStyle/>
          <a:p>
            <a:r>
              <a:rPr lang="en-US" sz="4000" dirty="0"/>
              <a:t>Summary of Grouping Technique Availability Within the Relevant Data Visualization Tools</a:t>
            </a:r>
          </a:p>
        </p:txBody>
      </p:sp>
      <p:pic>
        <p:nvPicPr>
          <p:cNvPr id="5" name="Picture 4">
            <a:extLst>
              <a:ext uri="{FF2B5EF4-FFF2-40B4-BE49-F238E27FC236}">
                <a16:creationId xmlns:a16="http://schemas.microsoft.com/office/drawing/2014/main" id="{0C54F5B8-0454-860F-27E1-1A59307B2C9C}"/>
              </a:ext>
            </a:extLst>
          </p:cNvPr>
          <p:cNvPicPr>
            <a:picLocks noChangeAspect="1"/>
          </p:cNvPicPr>
          <p:nvPr/>
        </p:nvPicPr>
        <p:blipFill>
          <a:blip r:embed="rId2"/>
          <a:stretch>
            <a:fillRect/>
          </a:stretch>
        </p:blipFill>
        <p:spPr>
          <a:xfrm>
            <a:off x="240774" y="2668032"/>
            <a:ext cx="11710452" cy="1521936"/>
          </a:xfrm>
          <a:prstGeom prst="rect">
            <a:avLst/>
          </a:prstGeom>
        </p:spPr>
      </p:pic>
      <p:sp>
        <p:nvSpPr>
          <p:cNvPr id="2" name="TextBox 1">
            <a:extLst>
              <a:ext uri="{FF2B5EF4-FFF2-40B4-BE49-F238E27FC236}">
                <a16:creationId xmlns:a16="http://schemas.microsoft.com/office/drawing/2014/main" id="{204B11FC-6FD0-F837-28E5-F83375CE51A4}"/>
              </a:ext>
            </a:extLst>
          </p:cNvPr>
          <p:cNvSpPr txBox="1"/>
          <p:nvPr/>
        </p:nvSpPr>
        <p:spPr>
          <a:xfrm>
            <a:off x="240774" y="4265414"/>
            <a:ext cx="11398776" cy="923330"/>
          </a:xfrm>
          <a:prstGeom prst="rect">
            <a:avLst/>
          </a:prstGeom>
          <a:noFill/>
        </p:spPr>
        <p:txBody>
          <a:bodyPr wrap="square" rtlCol="0">
            <a:spAutoFit/>
          </a:bodyPr>
          <a:lstStyle/>
          <a:p>
            <a:r>
              <a:rPr lang="en-US" i="1" dirty="0">
                <a:solidFill>
                  <a:srgbClr val="FF0000"/>
                </a:solidFill>
              </a:rPr>
              <a:t>A summary of the tables at the end of the three previous sections</a:t>
            </a:r>
          </a:p>
          <a:p>
            <a:endParaRPr lang="en-US" i="1" dirty="0">
              <a:solidFill>
                <a:srgbClr val="FF0000"/>
              </a:solidFill>
            </a:endParaRPr>
          </a:p>
          <a:p>
            <a:r>
              <a:rPr lang="en-US" i="1" dirty="0">
                <a:solidFill>
                  <a:srgbClr val="FF0000"/>
                </a:solidFill>
              </a:rPr>
              <a:t>Also refer to the slides from the presentation “Back to Basics: Using Relevant To View and Interpret Data” earlier today </a:t>
            </a:r>
          </a:p>
        </p:txBody>
      </p:sp>
    </p:spTree>
    <p:extLst>
      <p:ext uri="{BB962C8B-B14F-4D97-AF65-F5344CB8AC3E}">
        <p14:creationId xmlns:p14="http://schemas.microsoft.com/office/powerpoint/2010/main" val="1499481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2ECE4-0B17-535C-BC14-728CBEE5D451}"/>
              </a:ext>
            </a:extLst>
          </p:cNvPr>
          <p:cNvSpPr>
            <a:spLocks noGrp="1"/>
          </p:cNvSpPr>
          <p:nvPr>
            <p:ph type="title"/>
          </p:nvPr>
        </p:nvSpPr>
        <p:spPr>
          <a:xfrm>
            <a:off x="838200" y="588917"/>
            <a:ext cx="10515600" cy="1325563"/>
          </a:xfrm>
        </p:spPr>
        <p:txBody>
          <a:bodyPr/>
          <a:lstStyle/>
          <a:p>
            <a:r>
              <a:rPr lang="en-US" dirty="0"/>
              <a:t>Filters in Quality Measures</a:t>
            </a:r>
          </a:p>
        </p:txBody>
      </p:sp>
      <p:pic>
        <p:nvPicPr>
          <p:cNvPr id="6" name="Picture 5">
            <a:extLst>
              <a:ext uri="{FF2B5EF4-FFF2-40B4-BE49-F238E27FC236}">
                <a16:creationId xmlns:a16="http://schemas.microsoft.com/office/drawing/2014/main" id="{DCBB812F-52A1-0741-67F9-779989943832}"/>
              </a:ext>
            </a:extLst>
          </p:cNvPr>
          <p:cNvPicPr>
            <a:picLocks noChangeAspect="1"/>
          </p:cNvPicPr>
          <p:nvPr/>
        </p:nvPicPr>
        <p:blipFill>
          <a:blip r:embed="rId2"/>
          <a:stretch>
            <a:fillRect/>
          </a:stretch>
        </p:blipFill>
        <p:spPr>
          <a:xfrm>
            <a:off x="838200" y="1914480"/>
            <a:ext cx="9275945" cy="2547533"/>
          </a:xfrm>
          <a:prstGeom prst="rect">
            <a:avLst/>
          </a:prstGeom>
        </p:spPr>
      </p:pic>
    </p:spTree>
    <p:extLst>
      <p:ext uri="{BB962C8B-B14F-4D97-AF65-F5344CB8AC3E}">
        <p14:creationId xmlns:p14="http://schemas.microsoft.com/office/powerpoint/2010/main" val="4221943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CB8F-7AD2-6AC9-938E-A54D29B3DBDE}"/>
              </a:ext>
            </a:extLst>
          </p:cNvPr>
          <p:cNvSpPr>
            <a:spLocks noGrp="1"/>
          </p:cNvSpPr>
          <p:nvPr>
            <p:ph type="title"/>
          </p:nvPr>
        </p:nvSpPr>
        <p:spPr/>
        <p:txBody>
          <a:bodyPr>
            <a:normAutofit/>
          </a:bodyPr>
          <a:lstStyle/>
          <a:p>
            <a:r>
              <a:rPr lang="en-US" sz="4000" dirty="0"/>
              <a:t>Breakdown Display in Quality Measures</a:t>
            </a:r>
          </a:p>
        </p:txBody>
      </p:sp>
      <p:pic>
        <p:nvPicPr>
          <p:cNvPr id="5" name="Picture 4">
            <a:extLst>
              <a:ext uri="{FF2B5EF4-FFF2-40B4-BE49-F238E27FC236}">
                <a16:creationId xmlns:a16="http://schemas.microsoft.com/office/drawing/2014/main" id="{1A25F341-A87C-FEB5-8063-FE1A1487A4CA}"/>
              </a:ext>
            </a:extLst>
          </p:cNvPr>
          <p:cNvPicPr>
            <a:picLocks noChangeAspect="1"/>
          </p:cNvPicPr>
          <p:nvPr/>
        </p:nvPicPr>
        <p:blipFill>
          <a:blip r:embed="rId2"/>
          <a:stretch>
            <a:fillRect/>
          </a:stretch>
        </p:blipFill>
        <p:spPr>
          <a:xfrm>
            <a:off x="1909921" y="1439906"/>
            <a:ext cx="7781607" cy="4891044"/>
          </a:xfrm>
          <a:prstGeom prst="rect">
            <a:avLst/>
          </a:prstGeom>
        </p:spPr>
      </p:pic>
    </p:spTree>
    <p:extLst>
      <p:ext uri="{BB962C8B-B14F-4D97-AF65-F5344CB8AC3E}">
        <p14:creationId xmlns:p14="http://schemas.microsoft.com/office/powerpoint/2010/main" val="532082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7B8B5F-C473-0687-ABBC-DBC7BF008A1A}"/>
              </a:ext>
            </a:extLst>
          </p:cNvPr>
          <p:cNvSpPr>
            <a:spLocks noGrp="1"/>
          </p:cNvSpPr>
          <p:nvPr>
            <p:ph type="title"/>
          </p:nvPr>
        </p:nvSpPr>
        <p:spPr>
          <a:xfrm>
            <a:off x="838200" y="365126"/>
            <a:ext cx="10515600" cy="1003272"/>
          </a:xfrm>
        </p:spPr>
        <p:txBody>
          <a:bodyPr/>
          <a:lstStyle/>
          <a:p>
            <a:r>
              <a:rPr lang="en-US" dirty="0"/>
              <a:t>Filters in Data Explorer</a:t>
            </a:r>
          </a:p>
        </p:txBody>
      </p:sp>
      <p:pic>
        <p:nvPicPr>
          <p:cNvPr id="6" name="Picture 5">
            <a:extLst>
              <a:ext uri="{FF2B5EF4-FFF2-40B4-BE49-F238E27FC236}">
                <a16:creationId xmlns:a16="http://schemas.microsoft.com/office/drawing/2014/main" id="{5AD759A9-3396-3795-C32D-348A21A005D6}"/>
              </a:ext>
            </a:extLst>
          </p:cNvPr>
          <p:cNvPicPr>
            <a:picLocks noChangeAspect="1"/>
          </p:cNvPicPr>
          <p:nvPr/>
        </p:nvPicPr>
        <p:blipFill>
          <a:blip r:embed="rId2"/>
          <a:stretch>
            <a:fillRect/>
          </a:stretch>
        </p:blipFill>
        <p:spPr>
          <a:xfrm>
            <a:off x="838200" y="1368397"/>
            <a:ext cx="4877481" cy="4944165"/>
          </a:xfrm>
          <a:prstGeom prst="rect">
            <a:avLst/>
          </a:prstGeom>
        </p:spPr>
      </p:pic>
      <p:sp>
        <p:nvSpPr>
          <p:cNvPr id="7" name="TextBox 6">
            <a:extLst>
              <a:ext uri="{FF2B5EF4-FFF2-40B4-BE49-F238E27FC236}">
                <a16:creationId xmlns:a16="http://schemas.microsoft.com/office/drawing/2014/main" id="{2463177D-E259-94C9-4AF3-9B740E35FBB5}"/>
              </a:ext>
            </a:extLst>
          </p:cNvPr>
          <p:cNvSpPr txBox="1"/>
          <p:nvPr/>
        </p:nvSpPr>
        <p:spPr>
          <a:xfrm>
            <a:off x="6476321" y="1646236"/>
            <a:ext cx="3647440" cy="1200329"/>
          </a:xfrm>
          <a:prstGeom prst="rect">
            <a:avLst/>
          </a:prstGeom>
          <a:noFill/>
        </p:spPr>
        <p:txBody>
          <a:bodyPr wrap="square" rtlCol="0">
            <a:spAutoFit/>
          </a:bodyPr>
          <a:lstStyle/>
          <a:p>
            <a:r>
              <a:rPr lang="en-US" sz="2400" i="1" dirty="0">
                <a:solidFill>
                  <a:srgbClr val="FF0000"/>
                </a:solidFill>
              </a:rPr>
              <a:t>Each features a drop-down list of standard and custom elements within the filter </a:t>
            </a:r>
          </a:p>
        </p:txBody>
      </p:sp>
      <p:pic>
        <p:nvPicPr>
          <p:cNvPr id="9" name="Picture 8">
            <a:extLst>
              <a:ext uri="{FF2B5EF4-FFF2-40B4-BE49-F238E27FC236}">
                <a16:creationId xmlns:a16="http://schemas.microsoft.com/office/drawing/2014/main" id="{9705FAAE-1EE8-B96A-59DE-929FDC20569C}"/>
              </a:ext>
            </a:extLst>
          </p:cNvPr>
          <p:cNvPicPr>
            <a:picLocks noChangeAspect="1"/>
          </p:cNvPicPr>
          <p:nvPr/>
        </p:nvPicPr>
        <p:blipFill>
          <a:blip r:embed="rId3"/>
          <a:stretch>
            <a:fillRect/>
          </a:stretch>
        </p:blipFill>
        <p:spPr>
          <a:xfrm>
            <a:off x="7739697" y="4928275"/>
            <a:ext cx="2867025" cy="1200150"/>
          </a:xfrm>
          <a:prstGeom prst="rect">
            <a:avLst/>
          </a:prstGeom>
        </p:spPr>
      </p:pic>
      <p:sp>
        <p:nvSpPr>
          <p:cNvPr id="10" name="TextBox 9">
            <a:extLst>
              <a:ext uri="{FF2B5EF4-FFF2-40B4-BE49-F238E27FC236}">
                <a16:creationId xmlns:a16="http://schemas.microsoft.com/office/drawing/2014/main" id="{4D8A7866-3182-419B-EA71-E84EB1A8B463}"/>
              </a:ext>
            </a:extLst>
          </p:cNvPr>
          <p:cNvSpPr txBox="1"/>
          <p:nvPr/>
        </p:nvSpPr>
        <p:spPr>
          <a:xfrm>
            <a:off x="7706360" y="3629719"/>
            <a:ext cx="3647440" cy="1200329"/>
          </a:xfrm>
          <a:prstGeom prst="rect">
            <a:avLst/>
          </a:prstGeom>
          <a:noFill/>
        </p:spPr>
        <p:txBody>
          <a:bodyPr wrap="square" rtlCol="0">
            <a:spAutoFit/>
          </a:bodyPr>
          <a:lstStyle/>
          <a:p>
            <a:r>
              <a:rPr lang="en-US" i="1" dirty="0">
                <a:solidFill>
                  <a:srgbClr val="FF0000"/>
                </a:solidFill>
              </a:rPr>
              <a:t>Technically not the same as the “populations” we have been discussing. These are the standard UDS categories from Table 4</a:t>
            </a:r>
          </a:p>
        </p:txBody>
      </p:sp>
      <p:cxnSp>
        <p:nvCxnSpPr>
          <p:cNvPr id="12" name="Straight Arrow Connector 11">
            <a:extLst>
              <a:ext uri="{FF2B5EF4-FFF2-40B4-BE49-F238E27FC236}">
                <a16:creationId xmlns:a16="http://schemas.microsoft.com/office/drawing/2014/main" id="{05A29C73-B4B2-4223-0184-F0ADF5EC46FA}"/>
              </a:ext>
            </a:extLst>
          </p:cNvPr>
          <p:cNvCxnSpPr>
            <a:cxnSpLocks/>
          </p:cNvCxnSpPr>
          <p:nvPr/>
        </p:nvCxnSpPr>
        <p:spPr>
          <a:xfrm>
            <a:off x="5495925" y="3114675"/>
            <a:ext cx="2133600" cy="6477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06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2C02B-B55C-603C-9A3E-A990269A3BFD}"/>
              </a:ext>
            </a:extLst>
          </p:cNvPr>
          <p:cNvSpPr>
            <a:spLocks noGrp="1"/>
          </p:cNvSpPr>
          <p:nvPr>
            <p:ph type="title"/>
          </p:nvPr>
        </p:nvSpPr>
        <p:spPr/>
        <p:txBody>
          <a:bodyPr/>
          <a:lstStyle/>
          <a:p>
            <a:r>
              <a:rPr lang="en-US" dirty="0"/>
              <a:t>Relevant Grouping Tools Within the Context of a Broader QA/QI System</a:t>
            </a:r>
          </a:p>
        </p:txBody>
      </p:sp>
      <p:sp>
        <p:nvSpPr>
          <p:cNvPr id="3" name="Text Placeholder 2">
            <a:extLst>
              <a:ext uri="{FF2B5EF4-FFF2-40B4-BE49-F238E27FC236}">
                <a16:creationId xmlns:a16="http://schemas.microsoft.com/office/drawing/2014/main" id="{DE792987-1138-5DFA-AD2D-ADA4D3B75169}"/>
              </a:ext>
            </a:extLst>
          </p:cNvPr>
          <p:cNvSpPr>
            <a:spLocks noGrp="1"/>
          </p:cNvSpPr>
          <p:nvPr>
            <p:ph type="body" idx="1"/>
          </p:nvPr>
        </p:nvSpPr>
        <p:spPr/>
        <p:txBody>
          <a:bodyPr/>
          <a:lstStyle/>
          <a:p>
            <a:r>
              <a:rPr lang="en-US" dirty="0"/>
              <a:t>(Quality Assurance / Quality Improvement System)</a:t>
            </a:r>
          </a:p>
        </p:txBody>
      </p:sp>
    </p:spTree>
    <p:extLst>
      <p:ext uri="{BB962C8B-B14F-4D97-AF65-F5344CB8AC3E}">
        <p14:creationId xmlns:p14="http://schemas.microsoft.com/office/powerpoint/2010/main" val="1616040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49A4-BF8F-0FB7-9E4C-2C1A81EB0824}"/>
              </a:ext>
            </a:extLst>
          </p:cNvPr>
          <p:cNvSpPr>
            <a:spLocks noGrp="1"/>
          </p:cNvSpPr>
          <p:nvPr>
            <p:ph type="title"/>
          </p:nvPr>
        </p:nvSpPr>
        <p:spPr/>
        <p:txBody>
          <a:bodyPr/>
          <a:lstStyle/>
          <a:p>
            <a:r>
              <a:rPr lang="en-US" dirty="0"/>
              <a:t>Columns in Data Explorer</a:t>
            </a:r>
          </a:p>
        </p:txBody>
      </p:sp>
      <p:pic>
        <p:nvPicPr>
          <p:cNvPr id="4" name="Picture 3">
            <a:extLst>
              <a:ext uri="{FF2B5EF4-FFF2-40B4-BE49-F238E27FC236}">
                <a16:creationId xmlns:a16="http://schemas.microsoft.com/office/drawing/2014/main" id="{FF3C8783-8208-D169-B9A1-76B767F72DCF}"/>
              </a:ext>
            </a:extLst>
          </p:cNvPr>
          <p:cNvPicPr>
            <a:picLocks noChangeAspect="1"/>
          </p:cNvPicPr>
          <p:nvPr/>
        </p:nvPicPr>
        <p:blipFill>
          <a:blip r:embed="rId2"/>
          <a:stretch>
            <a:fillRect/>
          </a:stretch>
        </p:blipFill>
        <p:spPr>
          <a:xfrm>
            <a:off x="1390650" y="1715452"/>
            <a:ext cx="6724650" cy="4448175"/>
          </a:xfrm>
          <a:prstGeom prst="rect">
            <a:avLst/>
          </a:prstGeom>
        </p:spPr>
      </p:pic>
      <p:sp>
        <p:nvSpPr>
          <p:cNvPr id="5" name="Arrow: Right 4">
            <a:extLst>
              <a:ext uri="{FF2B5EF4-FFF2-40B4-BE49-F238E27FC236}">
                <a16:creationId xmlns:a16="http://schemas.microsoft.com/office/drawing/2014/main" id="{E3346508-AB81-A813-CFDA-2306E4865D29}"/>
              </a:ext>
            </a:extLst>
          </p:cNvPr>
          <p:cNvSpPr/>
          <p:nvPr/>
        </p:nvSpPr>
        <p:spPr>
          <a:xfrm rot="10800000">
            <a:off x="2868930" y="4711699"/>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B19C48-55E1-AF3C-726E-871E6232B912}"/>
              </a:ext>
            </a:extLst>
          </p:cNvPr>
          <p:cNvSpPr txBox="1"/>
          <p:nvPr/>
        </p:nvSpPr>
        <p:spPr>
          <a:xfrm>
            <a:off x="3990340" y="4711699"/>
            <a:ext cx="5045710" cy="369332"/>
          </a:xfrm>
          <a:prstGeom prst="rect">
            <a:avLst/>
          </a:prstGeom>
          <a:noFill/>
        </p:spPr>
        <p:txBody>
          <a:bodyPr wrap="square" rtlCol="0">
            <a:spAutoFit/>
          </a:bodyPr>
          <a:lstStyle/>
          <a:p>
            <a:r>
              <a:rPr lang="en-US" i="1" dirty="0"/>
              <a:t>Display Yes/No plus Care Gap Description</a:t>
            </a:r>
          </a:p>
        </p:txBody>
      </p:sp>
      <p:sp>
        <p:nvSpPr>
          <p:cNvPr id="7" name="Arrow: Right 6">
            <a:extLst>
              <a:ext uri="{FF2B5EF4-FFF2-40B4-BE49-F238E27FC236}">
                <a16:creationId xmlns:a16="http://schemas.microsoft.com/office/drawing/2014/main" id="{EA389474-869A-3335-B81D-5B01FBBEF5FC}"/>
              </a:ext>
            </a:extLst>
          </p:cNvPr>
          <p:cNvSpPr/>
          <p:nvPr/>
        </p:nvSpPr>
        <p:spPr>
          <a:xfrm rot="10800000">
            <a:off x="3061970" y="5416588"/>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B8DBDAB-72F4-BBA3-0295-CF6728D4BBEF}"/>
              </a:ext>
            </a:extLst>
          </p:cNvPr>
          <p:cNvSpPr txBox="1"/>
          <p:nvPr/>
        </p:nvSpPr>
        <p:spPr>
          <a:xfrm>
            <a:off x="4088131" y="5416588"/>
            <a:ext cx="3552190" cy="369332"/>
          </a:xfrm>
          <a:prstGeom prst="rect">
            <a:avLst/>
          </a:prstGeom>
          <a:noFill/>
        </p:spPr>
        <p:txBody>
          <a:bodyPr wrap="square" rtlCol="0">
            <a:spAutoFit/>
          </a:bodyPr>
          <a:lstStyle/>
          <a:p>
            <a:r>
              <a:rPr lang="en-US" i="1" dirty="0"/>
              <a:t>Display abbreviation and score</a:t>
            </a:r>
          </a:p>
        </p:txBody>
      </p:sp>
    </p:spTree>
    <p:extLst>
      <p:ext uri="{BB962C8B-B14F-4D97-AF65-F5344CB8AC3E}">
        <p14:creationId xmlns:p14="http://schemas.microsoft.com/office/powerpoint/2010/main" val="382454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0E7A-5773-8132-60CA-5A9D08A19CC8}"/>
              </a:ext>
            </a:extLst>
          </p:cNvPr>
          <p:cNvSpPr>
            <a:spLocks noGrp="1"/>
          </p:cNvSpPr>
          <p:nvPr>
            <p:ph type="title"/>
          </p:nvPr>
        </p:nvSpPr>
        <p:spPr/>
        <p:txBody>
          <a:bodyPr/>
          <a:lstStyle/>
          <a:p>
            <a:r>
              <a:rPr lang="en-US" dirty="0"/>
              <a:t>Filters on Population Explorer</a:t>
            </a:r>
          </a:p>
        </p:txBody>
      </p:sp>
      <p:pic>
        <p:nvPicPr>
          <p:cNvPr id="4" name="Picture 3">
            <a:extLst>
              <a:ext uri="{FF2B5EF4-FFF2-40B4-BE49-F238E27FC236}">
                <a16:creationId xmlns:a16="http://schemas.microsoft.com/office/drawing/2014/main" id="{1FCC867E-8DDF-00C8-8E3A-FADD4298C62E}"/>
              </a:ext>
            </a:extLst>
          </p:cNvPr>
          <p:cNvPicPr>
            <a:picLocks noChangeAspect="1"/>
          </p:cNvPicPr>
          <p:nvPr/>
        </p:nvPicPr>
        <p:blipFill>
          <a:blip r:embed="rId2"/>
          <a:stretch>
            <a:fillRect/>
          </a:stretch>
        </p:blipFill>
        <p:spPr>
          <a:xfrm>
            <a:off x="914400" y="1900237"/>
            <a:ext cx="10896600" cy="2200275"/>
          </a:xfrm>
          <a:prstGeom prst="rect">
            <a:avLst/>
          </a:prstGeom>
        </p:spPr>
      </p:pic>
    </p:spTree>
    <p:extLst>
      <p:ext uri="{BB962C8B-B14F-4D97-AF65-F5344CB8AC3E}">
        <p14:creationId xmlns:p14="http://schemas.microsoft.com/office/powerpoint/2010/main" val="2414718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5ACE-A1FC-FAA8-8CC4-787E910D10AD}"/>
              </a:ext>
            </a:extLst>
          </p:cNvPr>
          <p:cNvSpPr>
            <a:spLocks noGrp="1"/>
          </p:cNvSpPr>
          <p:nvPr>
            <p:ph type="title"/>
          </p:nvPr>
        </p:nvSpPr>
        <p:spPr/>
        <p:txBody>
          <a:bodyPr/>
          <a:lstStyle/>
          <a:p>
            <a:r>
              <a:rPr lang="en-US" dirty="0"/>
              <a:t>Display in Population Explorer</a:t>
            </a:r>
          </a:p>
        </p:txBody>
      </p:sp>
      <p:sp>
        <p:nvSpPr>
          <p:cNvPr id="3" name="TextBox 2">
            <a:extLst>
              <a:ext uri="{FF2B5EF4-FFF2-40B4-BE49-F238E27FC236}">
                <a16:creationId xmlns:a16="http://schemas.microsoft.com/office/drawing/2014/main" id="{96B0E64B-1DF2-0F66-4347-5583F7A3182B}"/>
              </a:ext>
            </a:extLst>
          </p:cNvPr>
          <p:cNvSpPr txBox="1"/>
          <p:nvPr/>
        </p:nvSpPr>
        <p:spPr>
          <a:xfrm>
            <a:off x="838200" y="1412814"/>
            <a:ext cx="8673466" cy="830997"/>
          </a:xfrm>
          <a:prstGeom prst="rect">
            <a:avLst/>
          </a:prstGeom>
          <a:noFill/>
        </p:spPr>
        <p:txBody>
          <a:bodyPr wrap="square" rtlCol="0">
            <a:spAutoFit/>
          </a:bodyPr>
          <a:lstStyle/>
          <a:p>
            <a:r>
              <a:rPr lang="en-US" sz="2400" i="1" dirty="0">
                <a:solidFill>
                  <a:srgbClr val="FF0000"/>
                </a:solidFill>
              </a:rPr>
              <a:t>Population Explorer shows basic patient identifiers along with the Risk Models and Care Gaps for individuals</a:t>
            </a:r>
          </a:p>
        </p:txBody>
      </p:sp>
      <p:pic>
        <p:nvPicPr>
          <p:cNvPr id="5" name="Picture 4">
            <a:extLst>
              <a:ext uri="{FF2B5EF4-FFF2-40B4-BE49-F238E27FC236}">
                <a16:creationId xmlns:a16="http://schemas.microsoft.com/office/drawing/2014/main" id="{0B0EF420-9C50-5B89-1EEF-2D3BCD42001A}"/>
              </a:ext>
            </a:extLst>
          </p:cNvPr>
          <p:cNvPicPr>
            <a:picLocks noChangeAspect="1"/>
          </p:cNvPicPr>
          <p:nvPr/>
        </p:nvPicPr>
        <p:blipFill>
          <a:blip r:embed="rId2"/>
          <a:stretch>
            <a:fillRect/>
          </a:stretch>
        </p:blipFill>
        <p:spPr>
          <a:xfrm>
            <a:off x="3153410" y="2364105"/>
            <a:ext cx="5600700" cy="3638550"/>
          </a:xfrm>
          <a:prstGeom prst="rect">
            <a:avLst/>
          </a:prstGeom>
        </p:spPr>
      </p:pic>
      <p:sp>
        <p:nvSpPr>
          <p:cNvPr id="6" name="Arrow: Right 5">
            <a:extLst>
              <a:ext uri="{FF2B5EF4-FFF2-40B4-BE49-F238E27FC236}">
                <a16:creationId xmlns:a16="http://schemas.microsoft.com/office/drawing/2014/main" id="{DB272771-6492-2920-AABB-0F87CE38A521}"/>
              </a:ext>
            </a:extLst>
          </p:cNvPr>
          <p:cNvSpPr/>
          <p:nvPr/>
        </p:nvSpPr>
        <p:spPr>
          <a:xfrm>
            <a:off x="1703705" y="3771899"/>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 name="Arrow: Right 6">
            <a:extLst>
              <a:ext uri="{FF2B5EF4-FFF2-40B4-BE49-F238E27FC236}">
                <a16:creationId xmlns:a16="http://schemas.microsoft.com/office/drawing/2014/main" id="{1B64A815-2DC8-9FB8-8593-15930E0E0ABD}"/>
              </a:ext>
            </a:extLst>
          </p:cNvPr>
          <p:cNvSpPr/>
          <p:nvPr/>
        </p:nvSpPr>
        <p:spPr>
          <a:xfrm rot="10800000">
            <a:off x="9448800" y="4026096"/>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 name="Right Brace 7">
            <a:extLst>
              <a:ext uri="{FF2B5EF4-FFF2-40B4-BE49-F238E27FC236}">
                <a16:creationId xmlns:a16="http://schemas.microsoft.com/office/drawing/2014/main" id="{70CBF470-0BE8-1410-328F-1169BA430CDB}"/>
              </a:ext>
            </a:extLst>
          </p:cNvPr>
          <p:cNvSpPr/>
          <p:nvPr/>
        </p:nvSpPr>
        <p:spPr>
          <a:xfrm>
            <a:off x="8527415" y="2619134"/>
            <a:ext cx="650240" cy="3225406"/>
          </a:xfrm>
          <a:prstGeom prst="rightBrace">
            <a:avLst/>
          </a:prstGeom>
          <a:no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96D8670F-3515-403E-6C33-6F4349C7DE91}"/>
              </a:ext>
            </a:extLst>
          </p:cNvPr>
          <p:cNvSpPr/>
          <p:nvPr/>
        </p:nvSpPr>
        <p:spPr>
          <a:xfrm>
            <a:off x="2882265" y="3284417"/>
            <a:ext cx="254000" cy="1361243"/>
          </a:xfrm>
          <a:prstGeom prst="leftBrace">
            <a:avLst/>
          </a:prstGeom>
          <a:noFill/>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733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5E00-8B93-9E66-0FC2-7C0A963F2398}"/>
              </a:ext>
            </a:extLst>
          </p:cNvPr>
          <p:cNvSpPr>
            <a:spLocks noGrp="1"/>
          </p:cNvSpPr>
          <p:nvPr>
            <p:ph type="title"/>
          </p:nvPr>
        </p:nvSpPr>
        <p:spPr>
          <a:xfrm>
            <a:off x="295275" y="309243"/>
            <a:ext cx="9105900" cy="841958"/>
          </a:xfrm>
        </p:spPr>
        <p:txBody>
          <a:bodyPr/>
          <a:lstStyle/>
          <a:p>
            <a:r>
              <a:rPr lang="en-US" dirty="0"/>
              <a:t>Display in Visit Planning</a:t>
            </a:r>
          </a:p>
        </p:txBody>
      </p:sp>
      <p:pic>
        <p:nvPicPr>
          <p:cNvPr id="4" name="Picture 3">
            <a:extLst>
              <a:ext uri="{FF2B5EF4-FFF2-40B4-BE49-F238E27FC236}">
                <a16:creationId xmlns:a16="http://schemas.microsoft.com/office/drawing/2014/main" id="{1EA72130-44BE-04AD-AA33-F53E0200A3D0}"/>
              </a:ext>
            </a:extLst>
          </p:cNvPr>
          <p:cNvPicPr>
            <a:picLocks noChangeAspect="1"/>
          </p:cNvPicPr>
          <p:nvPr/>
        </p:nvPicPr>
        <p:blipFill>
          <a:blip r:embed="rId2"/>
          <a:stretch>
            <a:fillRect/>
          </a:stretch>
        </p:blipFill>
        <p:spPr>
          <a:xfrm>
            <a:off x="295275" y="1311650"/>
            <a:ext cx="10322560" cy="4823826"/>
          </a:xfrm>
          <a:prstGeom prst="rect">
            <a:avLst/>
          </a:prstGeom>
        </p:spPr>
      </p:pic>
      <p:sp>
        <p:nvSpPr>
          <p:cNvPr id="5" name="Rectangle 4">
            <a:extLst>
              <a:ext uri="{FF2B5EF4-FFF2-40B4-BE49-F238E27FC236}">
                <a16:creationId xmlns:a16="http://schemas.microsoft.com/office/drawing/2014/main" id="{4F3B8145-3416-5FFA-A4CB-327ADA52FDAC}"/>
              </a:ext>
            </a:extLst>
          </p:cNvPr>
          <p:cNvSpPr/>
          <p:nvPr/>
        </p:nvSpPr>
        <p:spPr>
          <a:xfrm>
            <a:off x="1854835" y="2092960"/>
            <a:ext cx="5709920" cy="5384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98FBAD1B-D041-F6E7-0541-770733CFEC3E}"/>
              </a:ext>
            </a:extLst>
          </p:cNvPr>
          <p:cNvSpPr/>
          <p:nvPr/>
        </p:nvSpPr>
        <p:spPr>
          <a:xfrm rot="10800000">
            <a:off x="7686675" y="2156459"/>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67C13A-AB65-349C-26BA-6411B0F731BF}"/>
              </a:ext>
            </a:extLst>
          </p:cNvPr>
          <p:cNvSpPr/>
          <p:nvPr/>
        </p:nvSpPr>
        <p:spPr>
          <a:xfrm>
            <a:off x="1913255" y="3042920"/>
            <a:ext cx="8597900" cy="30925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4B4DA30-87A0-FC38-81E3-8CF1BCCD8D9B}"/>
              </a:ext>
            </a:extLst>
          </p:cNvPr>
          <p:cNvSpPr/>
          <p:nvPr/>
        </p:nvSpPr>
        <p:spPr>
          <a:xfrm>
            <a:off x="828675" y="4782236"/>
            <a:ext cx="1026160" cy="411481"/>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768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D9FD-0926-360B-14C9-DCBE24B691AD}"/>
              </a:ext>
            </a:extLst>
          </p:cNvPr>
          <p:cNvSpPr>
            <a:spLocks noGrp="1"/>
          </p:cNvSpPr>
          <p:nvPr>
            <p:ph type="title"/>
          </p:nvPr>
        </p:nvSpPr>
        <p:spPr/>
        <p:txBody>
          <a:bodyPr/>
          <a:lstStyle/>
          <a:p>
            <a:r>
              <a:rPr lang="en-US" dirty="0"/>
              <a:t>Relevant Demonstration</a:t>
            </a:r>
          </a:p>
        </p:txBody>
      </p:sp>
    </p:spTree>
    <p:extLst>
      <p:ext uri="{BB962C8B-B14F-4D97-AF65-F5344CB8AC3E}">
        <p14:creationId xmlns:p14="http://schemas.microsoft.com/office/powerpoint/2010/main" val="239290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7D71-9016-F317-B93B-E2DCD5400BFA}"/>
              </a:ext>
            </a:extLst>
          </p:cNvPr>
          <p:cNvSpPr>
            <a:spLocks noGrp="1"/>
          </p:cNvSpPr>
          <p:nvPr>
            <p:ph type="title" idx="4294967295"/>
          </p:nvPr>
        </p:nvSpPr>
        <p:spPr>
          <a:xfrm>
            <a:off x="361950" y="365125"/>
            <a:ext cx="3381375" cy="930275"/>
          </a:xfrm>
          <a:prstGeom prst="rect">
            <a:avLst/>
          </a:prstGeom>
        </p:spPr>
        <p:txBody>
          <a:bodyPr/>
          <a:lstStyle/>
          <a:p>
            <a:r>
              <a:rPr lang="en-US" sz="4800" b="1" dirty="0">
                <a:solidFill>
                  <a:schemeClr val="bg1"/>
                </a:solidFill>
              </a:rPr>
              <a:t>Questions?</a:t>
            </a:r>
          </a:p>
        </p:txBody>
      </p:sp>
    </p:spTree>
    <p:extLst>
      <p:ext uri="{BB962C8B-B14F-4D97-AF65-F5344CB8AC3E}">
        <p14:creationId xmlns:p14="http://schemas.microsoft.com/office/powerpoint/2010/main" val="142038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6F43-42B2-9B58-3B38-24D6B5FCFDA8}"/>
              </a:ext>
            </a:extLst>
          </p:cNvPr>
          <p:cNvSpPr>
            <a:spLocks noGrp="1"/>
          </p:cNvSpPr>
          <p:nvPr>
            <p:ph type="title"/>
          </p:nvPr>
        </p:nvSpPr>
        <p:spPr/>
        <p:txBody>
          <a:bodyPr/>
          <a:lstStyle/>
          <a:p>
            <a:r>
              <a:rPr lang="en-US" dirty="0"/>
              <a:t>Software Tools for QA vs QI</a:t>
            </a:r>
          </a:p>
        </p:txBody>
      </p:sp>
      <p:sp>
        <p:nvSpPr>
          <p:cNvPr id="3" name="Content Placeholder 2">
            <a:extLst>
              <a:ext uri="{FF2B5EF4-FFF2-40B4-BE49-F238E27FC236}">
                <a16:creationId xmlns:a16="http://schemas.microsoft.com/office/drawing/2014/main" id="{0A2804B9-B530-7769-C076-B2483B558ACB}"/>
              </a:ext>
            </a:extLst>
          </p:cNvPr>
          <p:cNvSpPr>
            <a:spLocks noGrp="1"/>
          </p:cNvSpPr>
          <p:nvPr>
            <p:ph idx="1"/>
          </p:nvPr>
        </p:nvSpPr>
        <p:spPr/>
        <p:txBody>
          <a:bodyPr/>
          <a:lstStyle/>
          <a:p>
            <a:r>
              <a:rPr lang="en-US" b="1" dirty="0"/>
              <a:t>Quality Assurance (QA) </a:t>
            </a:r>
            <a:r>
              <a:rPr lang="en-US" dirty="0"/>
              <a:t>software tools focus on ensuring compliance with established standards</a:t>
            </a:r>
          </a:p>
          <a:p>
            <a:endParaRPr lang="en-US" dirty="0"/>
          </a:p>
          <a:p>
            <a:r>
              <a:rPr lang="en-US" b="1" dirty="0"/>
              <a:t>Quality Improvement (QI) </a:t>
            </a:r>
            <a:r>
              <a:rPr lang="en-US" dirty="0"/>
              <a:t>software tools focus on identifying opportunities for improvement and implementing strategies to improve patient outcomes</a:t>
            </a:r>
          </a:p>
        </p:txBody>
      </p:sp>
    </p:spTree>
    <p:extLst>
      <p:ext uri="{BB962C8B-B14F-4D97-AF65-F5344CB8AC3E}">
        <p14:creationId xmlns:p14="http://schemas.microsoft.com/office/powerpoint/2010/main" val="392843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CEB0-31C1-ECF2-3EFC-37643DB4A256}"/>
              </a:ext>
            </a:extLst>
          </p:cNvPr>
          <p:cNvSpPr>
            <a:spLocks noGrp="1"/>
          </p:cNvSpPr>
          <p:nvPr>
            <p:ph type="title"/>
          </p:nvPr>
        </p:nvSpPr>
        <p:spPr>
          <a:xfrm>
            <a:off x="838200" y="365125"/>
            <a:ext cx="10515600" cy="999827"/>
          </a:xfrm>
        </p:spPr>
        <p:txBody>
          <a:bodyPr>
            <a:normAutofit fontScale="90000"/>
          </a:bodyPr>
          <a:lstStyle/>
          <a:p>
            <a:r>
              <a:rPr lang="en-US" sz="4000" dirty="0"/>
              <a:t>The Data-Driven QA/QI Process at a Health Center</a:t>
            </a:r>
          </a:p>
        </p:txBody>
      </p:sp>
      <p:sp>
        <p:nvSpPr>
          <p:cNvPr id="3" name="TextBox 2">
            <a:extLst>
              <a:ext uri="{FF2B5EF4-FFF2-40B4-BE49-F238E27FC236}">
                <a16:creationId xmlns:a16="http://schemas.microsoft.com/office/drawing/2014/main" id="{BFE20BB6-603C-8678-FDE4-9762F03DBCC6}"/>
              </a:ext>
            </a:extLst>
          </p:cNvPr>
          <p:cNvSpPr txBox="1"/>
          <p:nvPr/>
        </p:nvSpPr>
        <p:spPr>
          <a:xfrm>
            <a:off x="838200" y="1690688"/>
            <a:ext cx="5257800" cy="923330"/>
          </a:xfrm>
          <a:prstGeom prst="rect">
            <a:avLst/>
          </a:prstGeom>
          <a:noFill/>
          <a:ln w="12700">
            <a:solidFill>
              <a:schemeClr val="tx1"/>
            </a:solidFill>
          </a:ln>
        </p:spPr>
        <p:txBody>
          <a:bodyPr wrap="square" rtlCol="0">
            <a:spAutoFit/>
          </a:bodyPr>
          <a:lstStyle/>
          <a:p>
            <a:r>
              <a:rPr lang="en-US" dirty="0"/>
              <a:t>1. Track progress toward goals and communicate results to clinic leaders, funders and the community</a:t>
            </a:r>
          </a:p>
        </p:txBody>
      </p:sp>
      <p:sp>
        <p:nvSpPr>
          <p:cNvPr id="4" name="TextBox 3">
            <a:extLst>
              <a:ext uri="{FF2B5EF4-FFF2-40B4-BE49-F238E27FC236}">
                <a16:creationId xmlns:a16="http://schemas.microsoft.com/office/drawing/2014/main" id="{C09582AE-725F-93CF-A146-B1043F9AE700}"/>
              </a:ext>
            </a:extLst>
          </p:cNvPr>
          <p:cNvSpPr txBox="1"/>
          <p:nvPr/>
        </p:nvSpPr>
        <p:spPr>
          <a:xfrm>
            <a:off x="838200" y="3241040"/>
            <a:ext cx="5257800" cy="646331"/>
          </a:xfrm>
          <a:prstGeom prst="rect">
            <a:avLst/>
          </a:prstGeom>
          <a:noFill/>
          <a:ln w="12700">
            <a:solidFill>
              <a:schemeClr val="tx1"/>
            </a:solidFill>
          </a:ln>
        </p:spPr>
        <p:txBody>
          <a:bodyPr wrap="square" rtlCol="0">
            <a:spAutoFit/>
          </a:bodyPr>
          <a:lstStyle>
            <a:defPPr>
              <a:defRPr lang="en-US"/>
            </a:defPPr>
            <a:lvl1pPr>
              <a:defRPr/>
            </a:lvl1pPr>
          </a:lstStyle>
          <a:p>
            <a:r>
              <a:rPr lang="en-US" dirty="0"/>
              <a:t>2. Gain new insights about trends over time and identify gaps in care</a:t>
            </a:r>
          </a:p>
        </p:txBody>
      </p:sp>
      <p:sp>
        <p:nvSpPr>
          <p:cNvPr id="5" name="TextBox 4">
            <a:extLst>
              <a:ext uri="{FF2B5EF4-FFF2-40B4-BE49-F238E27FC236}">
                <a16:creationId xmlns:a16="http://schemas.microsoft.com/office/drawing/2014/main" id="{BFC75946-AFE5-B619-5560-B2A6516FFF5E}"/>
              </a:ext>
            </a:extLst>
          </p:cNvPr>
          <p:cNvSpPr txBox="1"/>
          <p:nvPr/>
        </p:nvSpPr>
        <p:spPr>
          <a:xfrm>
            <a:off x="838200" y="5069469"/>
            <a:ext cx="5257800" cy="923330"/>
          </a:xfrm>
          <a:prstGeom prst="rect">
            <a:avLst/>
          </a:prstGeom>
          <a:noFill/>
          <a:ln w="12700">
            <a:solidFill>
              <a:schemeClr val="tx1"/>
            </a:solidFill>
          </a:ln>
        </p:spPr>
        <p:txBody>
          <a:bodyPr wrap="square" rtlCol="0">
            <a:spAutoFit/>
          </a:bodyPr>
          <a:lstStyle>
            <a:defPPr>
              <a:defRPr lang="en-US"/>
            </a:defPPr>
            <a:lvl1pPr>
              <a:defRPr/>
            </a:lvl1pPr>
          </a:lstStyle>
          <a:p>
            <a:r>
              <a:rPr lang="en-US" dirty="0"/>
              <a:t>3. Make informed and evidence-based decisions about how and where to spend time, effort and resources, then measure the impact of the change</a:t>
            </a:r>
          </a:p>
        </p:txBody>
      </p:sp>
      <p:sp>
        <p:nvSpPr>
          <p:cNvPr id="6" name="TextBox 5">
            <a:extLst>
              <a:ext uri="{FF2B5EF4-FFF2-40B4-BE49-F238E27FC236}">
                <a16:creationId xmlns:a16="http://schemas.microsoft.com/office/drawing/2014/main" id="{2305D0EB-E563-2F2E-DEEE-3548D11537C1}"/>
              </a:ext>
            </a:extLst>
          </p:cNvPr>
          <p:cNvSpPr txBox="1"/>
          <p:nvPr/>
        </p:nvSpPr>
        <p:spPr>
          <a:xfrm>
            <a:off x="7020560" y="1622306"/>
            <a:ext cx="4805680" cy="369332"/>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reporting UDS, QIP and PHMI data</a:t>
            </a:r>
          </a:p>
        </p:txBody>
      </p:sp>
      <p:sp>
        <p:nvSpPr>
          <p:cNvPr id="7" name="TextBox 6">
            <a:extLst>
              <a:ext uri="{FF2B5EF4-FFF2-40B4-BE49-F238E27FC236}">
                <a16:creationId xmlns:a16="http://schemas.microsoft.com/office/drawing/2014/main" id="{91685927-D904-35DC-E477-9CEA90C201C1}"/>
              </a:ext>
            </a:extLst>
          </p:cNvPr>
          <p:cNvSpPr txBox="1"/>
          <p:nvPr/>
        </p:nvSpPr>
        <p:spPr>
          <a:xfrm>
            <a:off x="7020560" y="2052430"/>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reporting to clinical leadership and the board of directors</a:t>
            </a:r>
          </a:p>
        </p:txBody>
      </p:sp>
      <p:sp>
        <p:nvSpPr>
          <p:cNvPr id="8" name="TextBox 7">
            <a:extLst>
              <a:ext uri="{FF2B5EF4-FFF2-40B4-BE49-F238E27FC236}">
                <a16:creationId xmlns:a16="http://schemas.microsoft.com/office/drawing/2014/main" id="{7FF8FAEB-DF33-EC72-ED87-B470E7C99123}"/>
              </a:ext>
            </a:extLst>
          </p:cNvPr>
          <p:cNvSpPr txBox="1"/>
          <p:nvPr/>
        </p:nvSpPr>
        <p:spPr>
          <a:xfrm>
            <a:off x="7020560" y="3105834"/>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Investigation of measures that appear lower than benchmarks or goals</a:t>
            </a:r>
          </a:p>
        </p:txBody>
      </p:sp>
      <p:sp>
        <p:nvSpPr>
          <p:cNvPr id="9" name="TextBox 8">
            <a:extLst>
              <a:ext uri="{FF2B5EF4-FFF2-40B4-BE49-F238E27FC236}">
                <a16:creationId xmlns:a16="http://schemas.microsoft.com/office/drawing/2014/main" id="{B0173FFE-663E-B690-6100-FD5391C9BFB0}"/>
              </a:ext>
            </a:extLst>
          </p:cNvPr>
          <p:cNvSpPr txBox="1"/>
          <p:nvPr/>
        </p:nvSpPr>
        <p:spPr>
          <a:xfrm>
            <a:off x="7020560" y="3698561"/>
            <a:ext cx="4805680" cy="923330"/>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Comparing results by sub-group of patients (i.e., by patient attributes, service-provider attributes, etc.)</a:t>
            </a:r>
          </a:p>
        </p:txBody>
      </p:sp>
      <p:sp>
        <p:nvSpPr>
          <p:cNvPr id="10" name="TextBox 9">
            <a:extLst>
              <a:ext uri="{FF2B5EF4-FFF2-40B4-BE49-F238E27FC236}">
                <a16:creationId xmlns:a16="http://schemas.microsoft.com/office/drawing/2014/main" id="{080D3618-72B8-01F0-DFDF-DCAD733B1A7E}"/>
              </a:ext>
            </a:extLst>
          </p:cNvPr>
          <p:cNvSpPr txBox="1"/>
          <p:nvPr/>
        </p:nvSpPr>
        <p:spPr>
          <a:xfrm>
            <a:off x="7020560" y="5080872"/>
            <a:ext cx="4805680" cy="369332"/>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Continual performance improvement</a:t>
            </a:r>
          </a:p>
        </p:txBody>
      </p:sp>
      <p:sp>
        <p:nvSpPr>
          <p:cNvPr id="11" name="TextBox 10">
            <a:extLst>
              <a:ext uri="{FF2B5EF4-FFF2-40B4-BE49-F238E27FC236}">
                <a16:creationId xmlns:a16="http://schemas.microsoft.com/office/drawing/2014/main" id="{7D9E3BDB-5340-74AD-FFEB-782253046DBF}"/>
              </a:ext>
            </a:extLst>
          </p:cNvPr>
          <p:cNvSpPr txBox="1"/>
          <p:nvPr/>
        </p:nvSpPr>
        <p:spPr>
          <a:xfrm>
            <a:off x="7020560" y="5628050"/>
            <a:ext cx="4805680" cy="646331"/>
          </a:xfrm>
          <a:prstGeom prst="rect">
            <a:avLst/>
          </a:prstGeom>
          <a:noFill/>
        </p:spPr>
        <p:txBody>
          <a:bodyPr wrap="square" rtlCol="0">
            <a:spAutoFit/>
          </a:bodyPr>
          <a:lstStyle/>
          <a:p>
            <a:r>
              <a:rPr lang="en-US" u="sng" dirty="0">
                <a:solidFill>
                  <a:srgbClr val="FF0000"/>
                </a:solidFill>
              </a:rPr>
              <a:t>Example</a:t>
            </a:r>
            <a:r>
              <a:rPr lang="en-US" dirty="0">
                <a:solidFill>
                  <a:srgbClr val="FF0000"/>
                </a:solidFill>
              </a:rPr>
              <a:t>: PDSA cycles (and other similar approaches)</a:t>
            </a:r>
          </a:p>
        </p:txBody>
      </p:sp>
      <p:cxnSp>
        <p:nvCxnSpPr>
          <p:cNvPr id="13" name="Straight Arrow Connector 12">
            <a:extLst>
              <a:ext uri="{FF2B5EF4-FFF2-40B4-BE49-F238E27FC236}">
                <a16:creationId xmlns:a16="http://schemas.microsoft.com/office/drawing/2014/main" id="{31AA8108-94F3-D213-A9AC-55522E87655A}"/>
              </a:ext>
            </a:extLst>
          </p:cNvPr>
          <p:cNvCxnSpPr>
            <a:endCxn id="6" idx="1"/>
          </p:cNvCxnSpPr>
          <p:nvPr/>
        </p:nvCxnSpPr>
        <p:spPr>
          <a:xfrm flipV="1">
            <a:off x="6339840" y="1806972"/>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539AA53-5E7D-BFAF-7133-CF64197803AB}"/>
              </a:ext>
            </a:extLst>
          </p:cNvPr>
          <p:cNvCxnSpPr>
            <a:cxnSpLocks/>
          </p:cNvCxnSpPr>
          <p:nvPr/>
        </p:nvCxnSpPr>
        <p:spPr>
          <a:xfrm>
            <a:off x="6339840" y="2072640"/>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F97B75E-F436-9B4A-C289-AB84434DF641}"/>
              </a:ext>
            </a:extLst>
          </p:cNvPr>
          <p:cNvCxnSpPr/>
          <p:nvPr/>
        </p:nvCxnSpPr>
        <p:spPr>
          <a:xfrm flipV="1">
            <a:off x="6339840" y="3306706"/>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43D7E38-2E3B-824B-4854-929B8F18923D}"/>
              </a:ext>
            </a:extLst>
          </p:cNvPr>
          <p:cNvCxnSpPr>
            <a:cxnSpLocks/>
          </p:cNvCxnSpPr>
          <p:nvPr/>
        </p:nvCxnSpPr>
        <p:spPr>
          <a:xfrm>
            <a:off x="6339840" y="3572374"/>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F928F13-EAFF-16A0-AF71-43B75FCB9832}"/>
              </a:ext>
            </a:extLst>
          </p:cNvPr>
          <p:cNvCxnSpPr/>
          <p:nvPr/>
        </p:nvCxnSpPr>
        <p:spPr>
          <a:xfrm flipV="1">
            <a:off x="6339840" y="5258718"/>
            <a:ext cx="680720" cy="2656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F78AD54-1870-D279-EF48-4025DC4F547E}"/>
              </a:ext>
            </a:extLst>
          </p:cNvPr>
          <p:cNvCxnSpPr>
            <a:cxnSpLocks/>
          </p:cNvCxnSpPr>
          <p:nvPr/>
        </p:nvCxnSpPr>
        <p:spPr>
          <a:xfrm>
            <a:off x="6339840" y="5524386"/>
            <a:ext cx="680720" cy="3003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31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2E45-0307-D2E7-0B16-ECBD4C703B9B}"/>
              </a:ext>
            </a:extLst>
          </p:cNvPr>
          <p:cNvSpPr>
            <a:spLocks noGrp="1"/>
          </p:cNvSpPr>
          <p:nvPr>
            <p:ph type="title"/>
          </p:nvPr>
        </p:nvSpPr>
        <p:spPr/>
        <p:txBody>
          <a:bodyPr/>
          <a:lstStyle/>
          <a:p>
            <a:r>
              <a:rPr lang="en-US" dirty="0"/>
              <a:t>Focus of this Presentation</a:t>
            </a:r>
          </a:p>
        </p:txBody>
      </p:sp>
      <p:sp>
        <p:nvSpPr>
          <p:cNvPr id="3" name="Content Placeholder 2">
            <a:extLst>
              <a:ext uri="{FF2B5EF4-FFF2-40B4-BE49-F238E27FC236}">
                <a16:creationId xmlns:a16="http://schemas.microsoft.com/office/drawing/2014/main" id="{B1BE7910-6CDA-9A0F-76AF-2827F3DC5DF2}"/>
              </a:ext>
            </a:extLst>
          </p:cNvPr>
          <p:cNvSpPr>
            <a:spLocks noGrp="1"/>
          </p:cNvSpPr>
          <p:nvPr>
            <p:ph idx="1"/>
          </p:nvPr>
        </p:nvSpPr>
        <p:spPr/>
        <p:txBody>
          <a:bodyPr>
            <a:normAutofit/>
          </a:bodyPr>
          <a:lstStyle/>
          <a:p>
            <a:r>
              <a:rPr lang="en-US" dirty="0"/>
              <a:t>Describe how three Relevant grouping tools can used to:</a:t>
            </a:r>
          </a:p>
          <a:p>
            <a:endParaRPr lang="en-US" dirty="0"/>
          </a:p>
          <a:p>
            <a:endParaRPr lang="en-US" dirty="0"/>
          </a:p>
          <a:p>
            <a:endParaRPr lang="en-US" dirty="0"/>
          </a:p>
          <a:p>
            <a:endParaRPr lang="en-US" dirty="0"/>
          </a:p>
          <a:p>
            <a:endParaRPr lang="en-US" dirty="0"/>
          </a:p>
          <a:p>
            <a:r>
              <a:rPr lang="en-US" dirty="0"/>
              <a:t>Populations, Care Gaps and Risk Models allow you to group patients of interest according to defined characteristics</a:t>
            </a:r>
          </a:p>
        </p:txBody>
      </p:sp>
      <p:sp>
        <p:nvSpPr>
          <p:cNvPr id="4" name="TextBox 3">
            <a:extLst>
              <a:ext uri="{FF2B5EF4-FFF2-40B4-BE49-F238E27FC236}">
                <a16:creationId xmlns:a16="http://schemas.microsoft.com/office/drawing/2014/main" id="{1B61D4EA-20F1-359A-7A23-E785221A3213}"/>
              </a:ext>
            </a:extLst>
          </p:cNvPr>
          <p:cNvSpPr txBox="1"/>
          <p:nvPr/>
        </p:nvSpPr>
        <p:spPr>
          <a:xfrm>
            <a:off x="3246120" y="2489200"/>
            <a:ext cx="5257800" cy="646331"/>
          </a:xfrm>
          <a:prstGeom prst="rect">
            <a:avLst/>
          </a:prstGeom>
          <a:noFill/>
          <a:ln w="12700">
            <a:solidFill>
              <a:schemeClr val="tx1"/>
            </a:solidFill>
          </a:ln>
        </p:spPr>
        <p:txBody>
          <a:bodyPr wrap="square" rtlCol="0">
            <a:spAutoFit/>
          </a:bodyPr>
          <a:lstStyle>
            <a:defPPr>
              <a:defRPr lang="en-US"/>
            </a:defPPr>
            <a:lvl1pPr>
              <a:defRPr/>
            </a:lvl1pPr>
          </a:lstStyle>
          <a:p>
            <a:r>
              <a:rPr lang="en-US" dirty="0"/>
              <a:t>2. Gain new insights about trends over time and identify gaps in care</a:t>
            </a:r>
          </a:p>
        </p:txBody>
      </p:sp>
      <p:sp>
        <p:nvSpPr>
          <p:cNvPr id="5" name="TextBox 4">
            <a:extLst>
              <a:ext uri="{FF2B5EF4-FFF2-40B4-BE49-F238E27FC236}">
                <a16:creationId xmlns:a16="http://schemas.microsoft.com/office/drawing/2014/main" id="{4E07734E-A38B-5C9C-275B-2B1D7C2F73F1}"/>
              </a:ext>
            </a:extLst>
          </p:cNvPr>
          <p:cNvSpPr txBox="1"/>
          <p:nvPr/>
        </p:nvSpPr>
        <p:spPr>
          <a:xfrm>
            <a:off x="3246120" y="3541712"/>
            <a:ext cx="5257800" cy="923330"/>
          </a:xfrm>
          <a:prstGeom prst="rect">
            <a:avLst/>
          </a:prstGeom>
          <a:noFill/>
          <a:ln w="12700">
            <a:solidFill>
              <a:schemeClr val="tx1"/>
            </a:solidFill>
          </a:ln>
        </p:spPr>
        <p:txBody>
          <a:bodyPr wrap="square" rtlCol="0">
            <a:spAutoFit/>
          </a:bodyPr>
          <a:lstStyle>
            <a:defPPr>
              <a:defRPr lang="en-US"/>
            </a:defPPr>
            <a:lvl1pPr>
              <a:defRPr/>
            </a:lvl1pPr>
          </a:lstStyle>
          <a:p>
            <a:r>
              <a:rPr lang="en-US" dirty="0"/>
              <a:t>3. Make informed and evidence-based decisions about how and where to spend time, effort and resources, then measure the impact of the change</a:t>
            </a:r>
          </a:p>
        </p:txBody>
      </p:sp>
      <p:sp>
        <p:nvSpPr>
          <p:cNvPr id="6" name="TextBox 5">
            <a:extLst>
              <a:ext uri="{FF2B5EF4-FFF2-40B4-BE49-F238E27FC236}">
                <a16:creationId xmlns:a16="http://schemas.microsoft.com/office/drawing/2014/main" id="{8BBA8EBC-7CBA-65B0-B89C-E3C4C1978A19}"/>
              </a:ext>
            </a:extLst>
          </p:cNvPr>
          <p:cNvSpPr txBox="1"/>
          <p:nvPr/>
        </p:nvSpPr>
        <p:spPr>
          <a:xfrm>
            <a:off x="9108026" y="2627699"/>
            <a:ext cx="1641668" cy="369332"/>
          </a:xfrm>
          <a:prstGeom prst="rect">
            <a:avLst/>
          </a:prstGeom>
          <a:noFill/>
        </p:spPr>
        <p:txBody>
          <a:bodyPr wrap="none" rtlCol="0">
            <a:spAutoFit/>
          </a:bodyPr>
          <a:lstStyle/>
          <a:p>
            <a:r>
              <a:rPr lang="en-US" i="1" dirty="0">
                <a:solidFill>
                  <a:srgbClr val="FF0000"/>
                </a:solidFill>
              </a:rPr>
              <a:t>From last slide</a:t>
            </a:r>
          </a:p>
        </p:txBody>
      </p:sp>
    </p:spTree>
    <p:extLst>
      <p:ext uri="{BB962C8B-B14F-4D97-AF65-F5344CB8AC3E}">
        <p14:creationId xmlns:p14="http://schemas.microsoft.com/office/powerpoint/2010/main" val="272334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3A55-4D60-C3EA-7615-A1D6E67DAE80}"/>
              </a:ext>
            </a:extLst>
          </p:cNvPr>
          <p:cNvSpPr>
            <a:spLocks noGrp="1"/>
          </p:cNvSpPr>
          <p:nvPr>
            <p:ph type="title"/>
          </p:nvPr>
        </p:nvSpPr>
        <p:spPr/>
        <p:txBody>
          <a:bodyPr/>
          <a:lstStyle/>
          <a:p>
            <a:r>
              <a:rPr lang="en-US" dirty="0"/>
              <a:t>Examples of Grouping Patients of Interest in Relevant</a:t>
            </a:r>
          </a:p>
        </p:txBody>
      </p:sp>
      <p:sp>
        <p:nvSpPr>
          <p:cNvPr id="3" name="Content Placeholder 2">
            <a:extLst>
              <a:ext uri="{FF2B5EF4-FFF2-40B4-BE49-F238E27FC236}">
                <a16:creationId xmlns:a16="http://schemas.microsoft.com/office/drawing/2014/main" id="{4CFECC26-3F39-6301-67CD-CCF8250B4186}"/>
              </a:ext>
            </a:extLst>
          </p:cNvPr>
          <p:cNvSpPr>
            <a:spLocks noGrp="1"/>
          </p:cNvSpPr>
          <p:nvPr>
            <p:ph idx="1"/>
          </p:nvPr>
        </p:nvSpPr>
        <p:spPr>
          <a:xfrm>
            <a:off x="838200" y="1825624"/>
            <a:ext cx="10515600" cy="4451351"/>
          </a:xfrm>
        </p:spPr>
        <p:txBody>
          <a:bodyPr vert="horz" lIns="91440" tIns="45720" rIns="91440" bIns="45720" rtlCol="0">
            <a:normAutofit lnSpcReduction="10000"/>
          </a:bodyPr>
          <a:lstStyle/>
          <a:p>
            <a:r>
              <a:rPr lang="en-US" i="1" dirty="0"/>
              <a:t>It is important that standardized groups of patients be recognized throughout the software for various purposes</a:t>
            </a:r>
          </a:p>
          <a:p>
            <a:endParaRPr lang="en-US" dirty="0"/>
          </a:p>
          <a:p>
            <a:r>
              <a:rPr lang="en-US" dirty="0"/>
              <a:t>Three grouping tools in Relevant:</a:t>
            </a:r>
          </a:p>
          <a:p>
            <a:pPr marL="914400" indent="-457200">
              <a:buFont typeface="Wingdings" panose="05000000000000000000" pitchFamily="2" charset="2"/>
              <a:buChar char="Ø"/>
            </a:pPr>
            <a:r>
              <a:rPr lang="en-US" b="1" dirty="0"/>
              <a:t>Population</a:t>
            </a:r>
            <a:r>
              <a:rPr lang="en-US" dirty="0"/>
              <a:t> – a group of patients with defined characteristics</a:t>
            </a:r>
          </a:p>
          <a:p>
            <a:pPr marL="914400" indent="-457200">
              <a:buFont typeface="Wingdings" panose="05000000000000000000" pitchFamily="2" charset="2"/>
              <a:buChar char="Ø"/>
            </a:pPr>
            <a:r>
              <a:rPr lang="en-US" b="1" dirty="0"/>
              <a:t>Care Gap </a:t>
            </a:r>
            <a:r>
              <a:rPr lang="en-US" dirty="0"/>
              <a:t>– a group of patients who need a particular service</a:t>
            </a:r>
          </a:p>
          <a:p>
            <a:pPr marL="914400" indent="-457200">
              <a:buFont typeface="Wingdings" panose="05000000000000000000" pitchFamily="2" charset="2"/>
              <a:buChar char="Ø"/>
            </a:pPr>
            <a:r>
              <a:rPr lang="en-US" b="1" dirty="0"/>
              <a:t>Risk Model </a:t>
            </a:r>
            <a:r>
              <a:rPr lang="en-US" dirty="0"/>
              <a:t>– groups patients into risk levels to help optimize the quality of care that they receive</a:t>
            </a:r>
          </a:p>
        </p:txBody>
      </p:sp>
    </p:spTree>
    <p:extLst>
      <p:ext uri="{BB962C8B-B14F-4D97-AF65-F5344CB8AC3E}">
        <p14:creationId xmlns:p14="http://schemas.microsoft.com/office/powerpoint/2010/main" val="243991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97E4-C4E1-38A1-7650-0E3235A0FD99}"/>
              </a:ext>
            </a:extLst>
          </p:cNvPr>
          <p:cNvSpPr>
            <a:spLocks noGrp="1"/>
          </p:cNvSpPr>
          <p:nvPr>
            <p:ph type="title"/>
          </p:nvPr>
        </p:nvSpPr>
        <p:spPr/>
        <p:txBody>
          <a:bodyPr/>
          <a:lstStyle/>
          <a:p>
            <a:r>
              <a:rPr lang="en-US" dirty="0"/>
              <a:t>Populations</a:t>
            </a:r>
          </a:p>
        </p:txBody>
      </p:sp>
      <p:sp>
        <p:nvSpPr>
          <p:cNvPr id="3" name="Text Placeholder 2">
            <a:extLst>
              <a:ext uri="{FF2B5EF4-FFF2-40B4-BE49-F238E27FC236}">
                <a16:creationId xmlns:a16="http://schemas.microsoft.com/office/drawing/2014/main" id="{4F37214C-18F9-96E6-35CB-16366378CC5C}"/>
              </a:ext>
            </a:extLst>
          </p:cNvPr>
          <p:cNvSpPr>
            <a:spLocks noGrp="1"/>
          </p:cNvSpPr>
          <p:nvPr>
            <p:ph type="body" idx="1"/>
          </p:nvPr>
        </p:nvSpPr>
        <p:spPr/>
        <p:txBody>
          <a:bodyPr/>
          <a:lstStyle/>
          <a:p>
            <a:r>
              <a:rPr lang="en-US" i="1" dirty="0"/>
              <a:t>A group of patients with defined characteristics</a:t>
            </a:r>
          </a:p>
        </p:txBody>
      </p:sp>
    </p:spTree>
    <p:extLst>
      <p:ext uri="{BB962C8B-B14F-4D97-AF65-F5344CB8AC3E}">
        <p14:creationId xmlns:p14="http://schemas.microsoft.com/office/powerpoint/2010/main" val="3322585873"/>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CB85C1CF-918D-0541-810E-767D5EA066D6}"/>
    </a:ext>
  </a:extLst>
</a:theme>
</file>

<file path=ppt/theme/theme2.xml><?xml version="1.0" encoding="utf-8"?>
<a:theme xmlns:a="http://schemas.openxmlformats.org/drawingml/2006/main" name="Intros/Outros">
  <a:themeElements>
    <a:clrScheme name="Aliados Health">
      <a:dk1>
        <a:srgbClr val="4C4B4D"/>
      </a:dk1>
      <a:lt1>
        <a:srgbClr val="FEFFFE"/>
      </a:lt1>
      <a:dk2>
        <a:srgbClr val="95989B"/>
      </a:dk2>
      <a:lt2>
        <a:srgbClr val="F69634"/>
      </a:lt2>
      <a:accent1>
        <a:srgbClr val="325193"/>
      </a:accent1>
      <a:accent2>
        <a:srgbClr val="F69634"/>
      </a:accent2>
      <a:accent3>
        <a:srgbClr val="5888C4"/>
      </a:accent3>
      <a:accent4>
        <a:srgbClr val="F0613A"/>
      </a:accent4>
      <a:accent5>
        <a:srgbClr val="FEFFFE"/>
      </a:accent5>
      <a:accent6>
        <a:srgbClr val="FEFFFE"/>
      </a:accent6>
      <a:hlink>
        <a:srgbClr val="325193"/>
      </a:hlink>
      <a:folHlink>
        <a:srgbClr val="E570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9EEB8DB6-A442-2B44-9070-68A359B730E2}"/>
    </a:ext>
  </a:extLst>
</a:theme>
</file>

<file path=ppt/theme/theme3.xml><?xml version="1.0" encoding="utf-8"?>
<a:theme xmlns:a="http://schemas.openxmlformats.org/drawingml/2006/main" name="Content Layouts">
  <a:themeElements>
    <a:clrScheme name="Aliados Health">
      <a:dk1>
        <a:srgbClr val="4C4B4D"/>
      </a:dk1>
      <a:lt1>
        <a:srgbClr val="FEFFFE"/>
      </a:lt1>
      <a:dk2>
        <a:srgbClr val="95989B"/>
      </a:dk2>
      <a:lt2>
        <a:srgbClr val="F69634"/>
      </a:lt2>
      <a:accent1>
        <a:srgbClr val="325193"/>
      </a:accent1>
      <a:accent2>
        <a:srgbClr val="F69634"/>
      </a:accent2>
      <a:accent3>
        <a:srgbClr val="5888C4"/>
      </a:accent3>
      <a:accent4>
        <a:srgbClr val="F0613A"/>
      </a:accent4>
      <a:accent5>
        <a:srgbClr val="FEFFFE"/>
      </a:accent5>
      <a:accent6>
        <a:srgbClr val="FEFFFE"/>
      </a:accent6>
      <a:hlink>
        <a:srgbClr val="325193"/>
      </a:hlink>
      <a:folHlink>
        <a:srgbClr val="E570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4102087D-B576-4B44-B52F-737BCD1E59CA}"/>
    </a:ext>
  </a:extLst>
</a:theme>
</file>

<file path=ppt/theme/theme4.xml><?xml version="1.0" encoding="utf-8"?>
<a:theme xmlns:a="http://schemas.openxmlformats.org/drawingml/2006/main" name="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4EBB29F4-1F92-1D49-970C-AF967A46630F}" vid="{9D25A41B-A550-0649-BB1B-F075B7BD97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EAC01314B3EA49966A8E487A3694F4" ma:contentTypeVersion="17" ma:contentTypeDescription="Create a new document." ma:contentTypeScope="" ma:versionID="d728250e7dd3456e40a73cc2d08d8901">
  <xsd:schema xmlns:xsd="http://www.w3.org/2001/XMLSchema" xmlns:xs="http://www.w3.org/2001/XMLSchema" xmlns:p="http://schemas.microsoft.com/office/2006/metadata/properties" xmlns:ns1="http://schemas.microsoft.com/sharepoint/v3" xmlns:ns2="b0aa8aea-52a6-4707-aa26-230d17fa29d3" xmlns:ns3="7e2ec103-8b95-4f4a-a3e6-8ece90e0694c" targetNamespace="http://schemas.microsoft.com/office/2006/metadata/properties" ma:root="true" ma:fieldsID="d20442619b30052d424f9ad191784bca" ns1:_="" ns2:_="" ns3:_="">
    <xsd:import namespace="http://schemas.microsoft.com/sharepoint/v3"/>
    <xsd:import namespace="b0aa8aea-52a6-4707-aa26-230d17fa29d3"/>
    <xsd:import namespace="7e2ec103-8b95-4f4a-a3e6-8ece90e0694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aa8aea-52a6-4707-aa26-230d17fa29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5fca253-1587-4b4d-a0d2-c0451468fcf8}" ma:internalName="TaxCatchAll" ma:showField="CatchAllData" ma:web="b0aa8aea-52a6-4707-aa26-230d17fa29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2ec103-8b95-4f4a-a3e6-8ece90e0694c"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1865156-d710-4da6-b710-6cc643b2c65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0aa8aea-52a6-4707-aa26-230d17fa29d3">
      <UserInfo>
        <DisplayName>Jennifer Simpson</DisplayName>
        <AccountId>18</AccountId>
        <AccountType/>
      </UserInfo>
      <UserInfo>
        <DisplayName>Catherine Saar</DisplayName>
        <AccountId>88</AccountId>
        <AccountType/>
      </UserInfo>
    </SharedWithUsers>
    <lcf76f155ced4ddcb4097134ff3c332f xmlns="7e2ec103-8b95-4f4a-a3e6-8ece90e0694c">
      <Terms xmlns="http://schemas.microsoft.com/office/infopath/2007/PartnerControls"/>
    </lcf76f155ced4ddcb4097134ff3c332f>
    <TaxCatchAll xmlns="b0aa8aea-52a6-4707-aa26-230d17fa29d3"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525FA1-3737-483B-8070-F4A9F4F5C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aa8aea-52a6-4707-aa26-230d17fa29d3"/>
    <ds:schemaRef ds:uri="7e2ec103-8b95-4f4a-a3e6-8ece90e06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3213F9-AD08-4F06-8260-E99D5F6CA7D4}">
  <ds:schemaRefs>
    <ds:schemaRef ds:uri="http://www.w3.org/XML/1998/namespace"/>
    <ds:schemaRef ds:uri="7e2ec103-8b95-4f4a-a3e6-8ece90e0694c"/>
    <ds:schemaRef ds:uri="http://purl.org/dc/dcmitype/"/>
    <ds:schemaRef ds:uri="http://purl.org/dc/term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b0aa8aea-52a6-4707-aa26-230d17fa29d3"/>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6B8A4DDA-067C-44FB-BE95-28D7C0CD8F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Aliados-PPT-Template</Template>
  <TotalTime>60</TotalTime>
  <Words>2167</Words>
  <Application>Microsoft Office PowerPoint</Application>
  <PresentationFormat>Widescreen</PresentationFormat>
  <Paragraphs>191</Paragraphs>
  <Slides>45</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45</vt:i4>
      </vt:variant>
    </vt:vector>
  </HeadingPairs>
  <TitlesOfParts>
    <vt:vector size="53" baseType="lpstr">
      <vt:lpstr>Arial</vt:lpstr>
      <vt:lpstr>Calibri</vt:lpstr>
      <vt:lpstr>Open Sans</vt:lpstr>
      <vt:lpstr>Wingdings</vt:lpstr>
      <vt:lpstr>Title Page</vt:lpstr>
      <vt:lpstr>Intros/Outros</vt:lpstr>
      <vt:lpstr>Content Layouts</vt:lpstr>
      <vt:lpstr>End</vt:lpstr>
      <vt:lpstr>Effective Use of Populations, Risk Models, and Care Gaps</vt:lpstr>
      <vt:lpstr>Agenda</vt:lpstr>
      <vt:lpstr>Introduction</vt:lpstr>
      <vt:lpstr>Relevant Grouping Tools Within the Context of a Broader QA/QI System</vt:lpstr>
      <vt:lpstr>Software Tools for QA vs QI</vt:lpstr>
      <vt:lpstr>The Data-Driven QA/QI Process at a Health Center</vt:lpstr>
      <vt:lpstr>Focus of this Presentation</vt:lpstr>
      <vt:lpstr>Examples of Grouping Patients of Interest in Relevant</vt:lpstr>
      <vt:lpstr>Populations</vt:lpstr>
      <vt:lpstr>Overview of Populations</vt:lpstr>
      <vt:lpstr>Overview of Populations</vt:lpstr>
      <vt:lpstr>Example of Using a Population in Data Explorer</vt:lpstr>
      <vt:lpstr>Using Populations in Relevant Tools</vt:lpstr>
      <vt:lpstr>Care Gaps</vt:lpstr>
      <vt:lpstr>Patient-Specific Function of Care Gaps</vt:lpstr>
      <vt:lpstr>Components of a Care Gap</vt:lpstr>
      <vt:lpstr>Care Gap Display in Visit Planning</vt:lpstr>
      <vt:lpstr>Example for the Quality Measure “Preventive Care and Screening: Screening for Depression and Follow-Up Plan (UDS)”</vt:lpstr>
      <vt:lpstr>Example for the Quality Measure “Preventive Care and Screening: Screening for Depression and Follow-Up Plan (UDS)”</vt:lpstr>
      <vt:lpstr>Upcoming Behavior</vt:lpstr>
      <vt:lpstr>Upcoming Behavior</vt:lpstr>
      <vt:lpstr>Other Care Gap Ideas</vt:lpstr>
      <vt:lpstr>Using Care Gaps in Relevant Tools</vt:lpstr>
      <vt:lpstr>Risk Models</vt:lpstr>
      <vt:lpstr>Risk Model Definitions</vt:lpstr>
      <vt:lpstr>Risk Score</vt:lpstr>
      <vt:lpstr>Example of a Risk Calculation</vt:lpstr>
      <vt:lpstr>Standard Risk Models in Relevant</vt:lpstr>
      <vt:lpstr>Custom Risk Models: Two Design Approaches</vt:lpstr>
      <vt:lpstr>Charlson Comorbidity Index  (Short Name in Relevant is CCI)</vt:lpstr>
      <vt:lpstr>10-Year ASCVD Risk Score  (Short Name in Relevant is ASCVD)</vt:lpstr>
      <vt:lpstr>COVID-19 Severity Risk Index (Short Name in Relevant is COVID)</vt:lpstr>
      <vt:lpstr>Example of Using Risk Level in Panel Explorer</vt:lpstr>
      <vt:lpstr>Using Risk Models in Relevant Tools</vt:lpstr>
      <vt:lpstr>Use of Populations, Care Gaps and Risk Models in Relevant Data Display and Analysis Tools</vt:lpstr>
      <vt:lpstr>Summary of Grouping Technique Availability Within the Relevant Data Visualization Tools</vt:lpstr>
      <vt:lpstr>Filters in Quality Measures</vt:lpstr>
      <vt:lpstr>Breakdown Display in Quality Measures</vt:lpstr>
      <vt:lpstr>Filters in Data Explorer</vt:lpstr>
      <vt:lpstr>Columns in Data Explorer</vt:lpstr>
      <vt:lpstr>Filters on Population Explorer</vt:lpstr>
      <vt:lpstr>Display in Population Explorer</vt:lpstr>
      <vt:lpstr>Display in Visit Planning</vt:lpstr>
      <vt:lpstr>Relevant Demonstration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BT Jamms</dc:creator>
  <cp:lastModifiedBy>BT Jamms</cp:lastModifiedBy>
  <cp:revision>4</cp:revision>
  <cp:lastPrinted>2019-04-12T18:30:46Z</cp:lastPrinted>
  <dcterms:created xsi:type="dcterms:W3CDTF">2025-05-06T00:00:17Z</dcterms:created>
  <dcterms:modified xsi:type="dcterms:W3CDTF">2025-05-06T04:26:39Z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0x01010023652567347C4F4381C2DBBD8D0FCB5C</vt:lpwstr>
  </property>
  <property fmtid="{D5CDD505-2E9C-101B-9397-08002B2CF9AE}" pid="3" name="MediaServiceImageTags">
    <vt:lpwstr/>
  </property>
</Properties>
</file>