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4"/>
    <p:sldMasterId id="2147483692" r:id="rId5"/>
    <p:sldMasterId id="2147483676" r:id="rId6"/>
    <p:sldMasterId id="2147483688" r:id="rId7"/>
  </p:sldMasterIdLst>
  <p:notesMasterIdLst>
    <p:notesMasterId r:id="rId65"/>
  </p:notesMasterIdLst>
  <p:handoutMasterIdLst>
    <p:handoutMasterId r:id="rId66"/>
  </p:handoutMasterIdLst>
  <p:sldIdLst>
    <p:sldId id="756" r:id="rId8"/>
    <p:sldId id="267" r:id="rId9"/>
    <p:sldId id="269" r:id="rId10"/>
    <p:sldId id="262" r:id="rId11"/>
    <p:sldId id="257" r:id="rId12"/>
    <p:sldId id="277" r:id="rId13"/>
    <p:sldId id="282" r:id="rId14"/>
    <p:sldId id="263" r:id="rId15"/>
    <p:sldId id="279" r:id="rId16"/>
    <p:sldId id="281" r:id="rId17"/>
    <p:sldId id="266" r:id="rId18"/>
    <p:sldId id="311" r:id="rId19"/>
    <p:sldId id="271" r:id="rId20"/>
    <p:sldId id="300" r:id="rId21"/>
    <p:sldId id="275" r:id="rId22"/>
    <p:sldId id="272" r:id="rId23"/>
    <p:sldId id="274" r:id="rId24"/>
    <p:sldId id="276" r:id="rId25"/>
    <p:sldId id="284" r:id="rId26"/>
    <p:sldId id="285" r:id="rId27"/>
    <p:sldId id="286" r:id="rId28"/>
    <p:sldId id="283" r:id="rId29"/>
    <p:sldId id="273" r:id="rId30"/>
    <p:sldId id="302" r:id="rId31"/>
    <p:sldId id="303" r:id="rId32"/>
    <p:sldId id="322" r:id="rId33"/>
    <p:sldId id="301" r:id="rId34"/>
    <p:sldId id="287" r:id="rId35"/>
    <p:sldId id="289" r:id="rId36"/>
    <p:sldId id="290" r:id="rId37"/>
    <p:sldId id="291" r:id="rId38"/>
    <p:sldId id="293" r:id="rId39"/>
    <p:sldId id="294" r:id="rId40"/>
    <p:sldId id="295" r:id="rId41"/>
    <p:sldId id="304" r:id="rId42"/>
    <p:sldId id="298" r:id="rId43"/>
    <p:sldId id="297" r:id="rId44"/>
    <p:sldId id="305" r:id="rId45"/>
    <p:sldId id="299" r:id="rId46"/>
    <p:sldId id="306" r:id="rId47"/>
    <p:sldId id="307" r:id="rId48"/>
    <p:sldId id="308" r:id="rId49"/>
    <p:sldId id="324" r:id="rId50"/>
    <p:sldId id="309" r:id="rId51"/>
    <p:sldId id="310" r:id="rId52"/>
    <p:sldId id="323" r:id="rId53"/>
    <p:sldId id="312" r:id="rId54"/>
    <p:sldId id="313" r:id="rId55"/>
    <p:sldId id="314" r:id="rId56"/>
    <p:sldId id="315" r:id="rId57"/>
    <p:sldId id="316" r:id="rId58"/>
    <p:sldId id="317" r:id="rId59"/>
    <p:sldId id="318" r:id="rId60"/>
    <p:sldId id="319" r:id="rId61"/>
    <p:sldId id="320" r:id="rId62"/>
    <p:sldId id="325" r:id="rId63"/>
    <p:sldId id="758"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C361C2-CD7E-0C7C-49FF-50685EBD411A}" name="Christi Granstaff" initials="CG" userId="S::christi@integratedwork.com::c78c4cf0-b6cd-490a-ace6-d8396cdfcbae" providerId="AD"/>
  <p188:author id="{AE32F8C2-F739-B79A-D255-CD9769C2C5EE}" name="Roma G Velasco" initials="RGV" userId="S::roma@integratedwork.com::8d2278f0-1f83-406a-826e-7364481a3ca8" providerId="AD"/>
  <p188:author id="{A53081E8-288E-66C0-CF93-54A886058FE6}" name="Jennifer Simpson" initials="JS" userId="S::jennifer@integratedwork.com::d17a817e-16d0-4328-a442-766270d9b9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Simpson" initials="JS" lastIdx="1" clrIdx="0">
    <p:extLst>
      <p:ext uri="{19B8F6BF-5375-455C-9EA6-DF929625EA0E}">
        <p15:presenceInfo xmlns:p15="http://schemas.microsoft.com/office/powerpoint/2012/main" userId="S::jennifer@integratedwork.com::d17a817e-16d0-4328-a442-766270d9b9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B31983"/>
    <a:srgbClr val="000000"/>
    <a:srgbClr val="5C0F8B"/>
    <a:srgbClr val="FFFFFF"/>
    <a:srgbClr val="888B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6327"/>
  </p:normalViewPr>
  <p:slideViewPr>
    <p:cSldViewPr snapToGrid="0">
      <p:cViewPr varScale="1">
        <p:scale>
          <a:sx n="96" d="100"/>
          <a:sy n="96" d="100"/>
        </p:scale>
        <p:origin x="858" y="31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FCC61-D5B7-2618-9F1B-C8F7833396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28794A-3CB9-FDA9-ADFC-086C976C29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20DC94-8F0D-6742-A850-C829D4996139}" type="datetimeFigureOut">
              <a:rPr lang="en-US" smtClean="0"/>
              <a:t>5/5/2025</a:t>
            </a:fld>
            <a:endParaRPr lang="en-US"/>
          </a:p>
        </p:txBody>
      </p:sp>
      <p:sp>
        <p:nvSpPr>
          <p:cNvPr id="4" name="Footer Placeholder 3">
            <a:extLst>
              <a:ext uri="{FF2B5EF4-FFF2-40B4-BE49-F238E27FC236}">
                <a16:creationId xmlns:a16="http://schemas.microsoft.com/office/drawing/2014/main" id="{3B54AA33-7B78-5536-5F7F-A859AF26CE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F68A4F-7261-CAEE-4777-20991186D0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CADAF0-D49C-9147-8615-C4A5E49908F0}" type="slidenum">
              <a:rPr lang="en-US" smtClean="0"/>
              <a:t>‹#›</a:t>
            </a:fld>
            <a:endParaRPr lang="en-US"/>
          </a:p>
        </p:txBody>
      </p:sp>
    </p:spTree>
    <p:extLst>
      <p:ext uri="{BB962C8B-B14F-4D97-AF65-F5344CB8AC3E}">
        <p14:creationId xmlns:p14="http://schemas.microsoft.com/office/powerpoint/2010/main" val="494549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1BB4A-3FF2-084A-874B-129CF7F6C1D9}"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21E1B-6599-BD4D-A12F-3C4490347DA1}" type="slidenum">
              <a:rPr lang="en-US" smtClean="0"/>
              <a:t>‹#›</a:t>
            </a:fld>
            <a:endParaRPr lang="en-US"/>
          </a:p>
        </p:txBody>
      </p:sp>
    </p:spTree>
    <p:extLst>
      <p:ext uri="{BB962C8B-B14F-4D97-AF65-F5344CB8AC3E}">
        <p14:creationId xmlns:p14="http://schemas.microsoft.com/office/powerpoint/2010/main" val="119412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b="0" i="0" dirty="0">
                <a:solidFill>
                  <a:srgbClr val="949189"/>
                </a:solidFill>
                <a:effectLst/>
                <a:latin typeface="Source Sans Pro" panose="020B0503030403020204" pitchFamily="34" charset="0"/>
              </a:rPr>
              <a:t>WHO. Quality of care [Internet]. World Health </a:t>
            </a:r>
            <a:r>
              <a:rPr lang="en-US" b="0" i="0" dirty="0" err="1">
                <a:solidFill>
                  <a:srgbClr val="949189"/>
                </a:solidFill>
                <a:effectLst/>
                <a:latin typeface="Source Sans Pro" panose="020B0503030403020204" pitchFamily="34" charset="0"/>
              </a:rPr>
              <a:t>Organisation</a:t>
            </a:r>
            <a:r>
              <a:rPr lang="en-US" b="0" i="0" dirty="0">
                <a:solidFill>
                  <a:srgbClr val="949189"/>
                </a:solidFill>
                <a:effectLst/>
                <a:latin typeface="Source Sans Pro" panose="020B0503030403020204" pitchFamily="34" charset="0"/>
              </a:rPr>
              <a:t>. 2022 [cited 2022 Apr 4]. Available from: https://www.who.int/health-topics/quality-of-care#tab=tab_1</a:t>
            </a:r>
          </a:p>
          <a:p>
            <a:endParaRPr lang="en-US" dirty="0"/>
          </a:p>
        </p:txBody>
      </p:sp>
      <p:sp>
        <p:nvSpPr>
          <p:cNvPr id="4" name="Slide Number Placeholder 3"/>
          <p:cNvSpPr>
            <a:spLocks noGrp="1"/>
          </p:cNvSpPr>
          <p:nvPr>
            <p:ph type="sldNum" sz="quarter" idx="5"/>
          </p:nvPr>
        </p:nvSpPr>
        <p:spPr/>
        <p:txBody>
          <a:bodyPr/>
          <a:lstStyle/>
          <a:p>
            <a:fld id="{A1460742-0BAB-418B-8968-861D6EA60ADC}" type="slidenum">
              <a:rPr lang="en-US" smtClean="0"/>
              <a:t>5</a:t>
            </a:fld>
            <a:endParaRPr lang="en-US"/>
          </a:p>
        </p:txBody>
      </p:sp>
    </p:spTree>
    <p:extLst>
      <p:ext uri="{BB962C8B-B14F-4D97-AF65-F5344CB8AC3E}">
        <p14:creationId xmlns:p14="http://schemas.microsoft.com/office/powerpoint/2010/main" val="311394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Project Quality Management: A Guide to Processes and Techniques (Adobe Communications Team, Adobe for Business, 2022)</a:t>
            </a:r>
          </a:p>
          <a:p>
            <a:endParaRPr lang="en-US" dirty="0"/>
          </a:p>
        </p:txBody>
      </p:sp>
      <p:sp>
        <p:nvSpPr>
          <p:cNvPr id="4" name="Slide Number Placeholder 3"/>
          <p:cNvSpPr>
            <a:spLocks noGrp="1"/>
          </p:cNvSpPr>
          <p:nvPr>
            <p:ph type="sldNum" sz="quarter" idx="5"/>
          </p:nvPr>
        </p:nvSpPr>
        <p:spPr/>
        <p:txBody>
          <a:bodyPr/>
          <a:lstStyle/>
          <a:p>
            <a:fld id="{A1460742-0BAB-418B-8968-861D6EA60ADC}" type="slidenum">
              <a:rPr lang="en-US" smtClean="0"/>
              <a:t>6</a:t>
            </a:fld>
            <a:endParaRPr lang="en-US"/>
          </a:p>
        </p:txBody>
      </p:sp>
    </p:spTree>
    <p:extLst>
      <p:ext uri="{BB962C8B-B14F-4D97-AF65-F5344CB8AC3E}">
        <p14:creationId xmlns:p14="http://schemas.microsoft.com/office/powerpoint/2010/main" val="190162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 Guide to Applying Quality Improvement to Healthcare: Five Principles, by Lloyd Provost. Posted here- (https://www.healthcatalyst.com/learn/insights/quality-improvement-healthcare-5-guiding-principles)</a:t>
            </a:r>
          </a:p>
        </p:txBody>
      </p:sp>
      <p:sp>
        <p:nvSpPr>
          <p:cNvPr id="4" name="Slide Number Placeholder 3"/>
          <p:cNvSpPr>
            <a:spLocks noGrp="1"/>
          </p:cNvSpPr>
          <p:nvPr>
            <p:ph type="sldNum" sz="quarter" idx="5"/>
          </p:nvPr>
        </p:nvSpPr>
        <p:spPr/>
        <p:txBody>
          <a:bodyPr/>
          <a:lstStyle/>
          <a:p>
            <a:fld id="{A1460742-0BAB-418B-8968-861D6EA60ADC}" type="slidenum">
              <a:rPr lang="en-US" smtClean="0"/>
              <a:t>7</a:t>
            </a:fld>
            <a:endParaRPr lang="en-US"/>
          </a:p>
        </p:txBody>
      </p:sp>
    </p:spTree>
    <p:extLst>
      <p:ext uri="{BB962C8B-B14F-4D97-AF65-F5344CB8AC3E}">
        <p14:creationId xmlns:p14="http://schemas.microsoft.com/office/powerpoint/2010/main" val="416906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dirty="0" err="1"/>
              <a:t>ZenBit</a:t>
            </a:r>
            <a:r>
              <a:rPr lang="en-US" dirty="0"/>
              <a:t> Tech (https://zenbit.tech/blog/difference-quality-assurance-vs-quality-improvement/#:~:text=Well%2C%20they%20are%20two%20crucial,for%20growth%20and%20increase%20efficiency.)</a:t>
            </a:r>
          </a:p>
        </p:txBody>
      </p:sp>
      <p:sp>
        <p:nvSpPr>
          <p:cNvPr id="4" name="Slide Number Placeholder 3"/>
          <p:cNvSpPr>
            <a:spLocks noGrp="1"/>
          </p:cNvSpPr>
          <p:nvPr>
            <p:ph type="sldNum" sz="quarter" idx="5"/>
          </p:nvPr>
        </p:nvSpPr>
        <p:spPr/>
        <p:txBody>
          <a:bodyPr/>
          <a:lstStyle/>
          <a:p>
            <a:fld id="{A1460742-0BAB-418B-8968-861D6EA60ADC}" type="slidenum">
              <a:rPr lang="en-US" smtClean="0"/>
              <a:t>9</a:t>
            </a:fld>
            <a:endParaRPr lang="en-US"/>
          </a:p>
        </p:txBody>
      </p:sp>
    </p:spTree>
    <p:extLst>
      <p:ext uri="{BB962C8B-B14F-4D97-AF65-F5344CB8AC3E}">
        <p14:creationId xmlns:p14="http://schemas.microsoft.com/office/powerpoint/2010/main" val="167168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60742-0BAB-418B-8968-861D6EA60ADC}" type="slidenum">
              <a:rPr lang="en-US" smtClean="0"/>
              <a:t>18</a:t>
            </a:fld>
            <a:endParaRPr lang="en-US"/>
          </a:p>
        </p:txBody>
      </p:sp>
    </p:spTree>
    <p:extLst>
      <p:ext uri="{BB962C8B-B14F-4D97-AF65-F5344CB8AC3E}">
        <p14:creationId xmlns:p14="http://schemas.microsoft.com/office/powerpoint/2010/main" val="276921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60742-0BAB-418B-8968-861D6EA60ADC}" type="slidenum">
              <a:rPr lang="en-US" smtClean="0"/>
              <a:t>23</a:t>
            </a:fld>
            <a:endParaRPr lang="en-US"/>
          </a:p>
        </p:txBody>
      </p:sp>
    </p:spTree>
    <p:extLst>
      <p:ext uri="{BB962C8B-B14F-4D97-AF65-F5344CB8AC3E}">
        <p14:creationId xmlns:p14="http://schemas.microsoft.com/office/powerpoint/2010/main" val="208110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60742-0BAB-418B-8968-861D6EA60ADC}" type="slidenum">
              <a:rPr lang="en-US" smtClean="0"/>
              <a:t>52</a:t>
            </a:fld>
            <a:endParaRPr lang="en-US"/>
          </a:p>
        </p:txBody>
      </p:sp>
    </p:spTree>
    <p:extLst>
      <p:ext uri="{BB962C8B-B14F-4D97-AF65-F5344CB8AC3E}">
        <p14:creationId xmlns:p14="http://schemas.microsoft.com/office/powerpoint/2010/main" val="229584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D0C7F59-42DA-499D-1A7E-1227A983FE52}"/>
              </a:ext>
            </a:extLst>
          </p:cNvPr>
          <p:cNvSpPr>
            <a:spLocks noGrp="1"/>
          </p:cNvSpPr>
          <p:nvPr>
            <p:ph type="dt" sz="half" idx="10"/>
          </p:nvPr>
        </p:nvSpPr>
        <p:spPr/>
        <p:txBody>
          <a:bodyPr/>
          <a:lstStyle/>
          <a:p>
            <a:fld id="{D3210173-7E78-E946-9DC1-1C6CFFD60068}" type="datetimeFigureOut">
              <a:rPr lang="en-US" smtClean="0"/>
              <a:t>5/5/2025</a:t>
            </a:fld>
            <a:endParaRPr lang="en-US"/>
          </a:p>
        </p:txBody>
      </p:sp>
      <p:sp>
        <p:nvSpPr>
          <p:cNvPr id="4" name="Footer Placeholder 3">
            <a:extLst>
              <a:ext uri="{FF2B5EF4-FFF2-40B4-BE49-F238E27FC236}">
                <a16:creationId xmlns:a16="http://schemas.microsoft.com/office/drawing/2014/main" id="{F1C373B5-13B5-3F5B-C08F-DBDC25F82D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411E0-4C14-BC4C-7BDA-C07636FD849B}"/>
              </a:ext>
            </a:extLst>
          </p:cNvPr>
          <p:cNvSpPr>
            <a:spLocks noGrp="1"/>
          </p:cNvSpPr>
          <p:nvPr>
            <p:ph type="sldNum" sz="quarter" idx="12"/>
          </p:nvPr>
        </p:nvSpPr>
        <p:spPr/>
        <p:txBody>
          <a:bodyPr/>
          <a:lstStyle/>
          <a:p>
            <a:fld id="{E0EF1F89-53A0-6047-BE82-B98387E4B6F2}" type="slidenum">
              <a:rPr lang="en-US" smtClean="0"/>
              <a:t>‹#›</a:t>
            </a:fld>
            <a:endParaRPr lang="en-US"/>
          </a:p>
        </p:txBody>
      </p:sp>
      <p:sp>
        <p:nvSpPr>
          <p:cNvPr id="6" name="Title Placeholder 1">
            <a:extLst>
              <a:ext uri="{FF2B5EF4-FFF2-40B4-BE49-F238E27FC236}">
                <a16:creationId xmlns:a16="http://schemas.microsoft.com/office/drawing/2014/main" id="{60860C5C-DA1C-5AF6-50A9-9B1CAEB46BE7}"/>
              </a:ext>
            </a:extLst>
          </p:cNvPr>
          <p:cNvSpPr>
            <a:spLocks noGrp="1"/>
          </p:cNvSpPr>
          <p:nvPr>
            <p:ph type="title"/>
          </p:nvPr>
        </p:nvSpPr>
        <p:spPr>
          <a:xfrm>
            <a:off x="6321552" y="33115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882D24C-DEF8-70C3-759B-D828391CCCEB}"/>
              </a:ext>
            </a:extLst>
          </p:cNvPr>
          <p:cNvSpPr>
            <a:spLocks noGrp="1"/>
          </p:cNvSpPr>
          <p:nvPr>
            <p:ph idx="1"/>
          </p:nvPr>
        </p:nvSpPr>
        <p:spPr>
          <a:xfrm>
            <a:off x="6321552" y="47720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186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510F-F607-1BEE-4645-53FECC5BECBF}"/>
              </a:ext>
            </a:extLst>
          </p:cNvPr>
          <p:cNvSpPr>
            <a:spLocks noGrp="1"/>
          </p:cNvSpPr>
          <p:nvPr>
            <p:ph type="title"/>
          </p:nvPr>
        </p:nvSpPr>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DE7FDE-C3B3-7772-7C97-15E7BEC4679C}"/>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4" name="Footer Placeholder 3">
            <a:extLst>
              <a:ext uri="{FF2B5EF4-FFF2-40B4-BE49-F238E27FC236}">
                <a16:creationId xmlns:a16="http://schemas.microsoft.com/office/drawing/2014/main" id="{2DD70EE5-8110-7770-FB27-33CDC0A723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B4B3D3-5F8E-731F-CCDA-839F9B57F197}"/>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37380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417E43-11E2-2274-8D08-C3F167ECDDE9}"/>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3" name="Footer Placeholder 2">
            <a:extLst>
              <a:ext uri="{FF2B5EF4-FFF2-40B4-BE49-F238E27FC236}">
                <a16:creationId xmlns:a16="http://schemas.microsoft.com/office/drawing/2014/main" id="{834C1B99-745D-E6F3-B41F-9E4B5E0CA5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F1B5A7-75CE-9C11-D176-EB37EED35AC4}"/>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382565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BFB0-9230-6521-0A71-5ABB887D5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79CA86A-18B1-9FD1-9B38-891D25D51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17AE9CA-3476-9319-CF5E-C42E248FF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6153E-06B4-0262-5D1B-377D5876C636}"/>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6" name="Footer Placeholder 5">
            <a:extLst>
              <a:ext uri="{FF2B5EF4-FFF2-40B4-BE49-F238E27FC236}">
                <a16:creationId xmlns:a16="http://schemas.microsoft.com/office/drawing/2014/main" id="{4DF72B84-E42D-E9E7-FD5E-203D433A7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B6D4-F84E-AEE4-3AC1-808B070F38C2}"/>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3138731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2006-68BE-B2EF-904F-48BA393C9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897CD38-8B66-4379-437F-F5771CD546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C1F2327-28C3-18F5-E9B8-314FAD852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9FD9A-DAAC-296C-3291-8E4C5A5BEC66}"/>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6" name="Footer Placeholder 5">
            <a:extLst>
              <a:ext uri="{FF2B5EF4-FFF2-40B4-BE49-F238E27FC236}">
                <a16:creationId xmlns:a16="http://schemas.microsoft.com/office/drawing/2014/main" id="{D54E9263-1051-5461-BFE2-663271625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6DC7C-0A33-3DA8-861A-F171223D9CAE}"/>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769658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A83CD2-41F2-BB7F-DC06-A9D5B69E4331}"/>
              </a:ext>
            </a:extLst>
          </p:cNvPr>
          <p:cNvSpPr>
            <a:spLocks noGrp="1"/>
          </p:cNvSpPr>
          <p:nvPr>
            <p:ph type="dt" sz="half" idx="10"/>
          </p:nvPr>
        </p:nvSpPr>
        <p:spPr/>
        <p:txBody>
          <a:bodyPr/>
          <a:lstStyle/>
          <a:p>
            <a:fld id="{05154FA0-0FB9-3C49-B77C-D97B81B70911}" type="datetimeFigureOut">
              <a:rPr lang="en-US" smtClean="0"/>
              <a:t>5/5/2025</a:t>
            </a:fld>
            <a:endParaRPr lang="en-US"/>
          </a:p>
        </p:txBody>
      </p:sp>
      <p:sp>
        <p:nvSpPr>
          <p:cNvPr id="4" name="Footer Placeholder 3">
            <a:extLst>
              <a:ext uri="{FF2B5EF4-FFF2-40B4-BE49-F238E27FC236}">
                <a16:creationId xmlns:a16="http://schemas.microsoft.com/office/drawing/2014/main" id="{8AAF3A9C-4E87-7EFA-57E6-A1B56B4223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921F3-E615-BA37-F585-65462BB2542A}"/>
              </a:ext>
            </a:extLst>
          </p:cNvPr>
          <p:cNvSpPr>
            <a:spLocks noGrp="1"/>
          </p:cNvSpPr>
          <p:nvPr>
            <p:ph type="sldNum" sz="quarter" idx="12"/>
          </p:nvPr>
        </p:nvSpPr>
        <p:spPr/>
        <p:txBody>
          <a:bodyPr/>
          <a:lstStyle/>
          <a:p>
            <a:fld id="{042DB774-3449-CF46-B1C4-B64D621C3918}" type="slidenum">
              <a:rPr lang="en-US" smtClean="0"/>
              <a:t>‹#›</a:t>
            </a:fld>
            <a:endParaRPr lang="en-US"/>
          </a:p>
        </p:txBody>
      </p:sp>
    </p:spTree>
    <p:extLst>
      <p:ext uri="{BB962C8B-B14F-4D97-AF65-F5344CB8AC3E}">
        <p14:creationId xmlns:p14="http://schemas.microsoft.com/office/powerpoint/2010/main" val="126131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F9A9-EF2B-3A5A-82B9-7856035D2C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887AA6-478A-F93A-5709-1A08AB2AB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ADF221-F169-41CE-F924-DE2F00558D69}"/>
              </a:ext>
            </a:extLst>
          </p:cNvPr>
          <p:cNvSpPr>
            <a:spLocks noGrp="1"/>
          </p:cNvSpPr>
          <p:nvPr>
            <p:ph type="dt" sz="half" idx="10"/>
          </p:nvPr>
        </p:nvSpPr>
        <p:spPr/>
        <p:txBody>
          <a:bodyPr/>
          <a:lstStyle/>
          <a:p>
            <a:fld id="{4CDFA1FB-24D8-4BEF-9211-34916B92F17A}" type="datetimeFigureOut">
              <a:rPr lang="en-US" smtClean="0"/>
              <a:t>5/5/2025</a:t>
            </a:fld>
            <a:endParaRPr lang="en-US"/>
          </a:p>
        </p:txBody>
      </p:sp>
      <p:sp>
        <p:nvSpPr>
          <p:cNvPr id="5" name="Footer Placeholder 4">
            <a:extLst>
              <a:ext uri="{FF2B5EF4-FFF2-40B4-BE49-F238E27FC236}">
                <a16:creationId xmlns:a16="http://schemas.microsoft.com/office/drawing/2014/main" id="{234295F3-EE2F-E127-271F-19F0C179B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C2561-5A57-DDCD-9705-15844DD54D46}"/>
              </a:ext>
            </a:extLst>
          </p:cNvPr>
          <p:cNvSpPr>
            <a:spLocks noGrp="1"/>
          </p:cNvSpPr>
          <p:nvPr>
            <p:ph type="sldNum" sz="quarter" idx="12"/>
          </p:nvPr>
        </p:nvSpPr>
        <p:spPr/>
        <p:txBody>
          <a:bodyPr/>
          <a:lstStyle/>
          <a:p>
            <a:fld id="{46622CD2-0948-4B58-80A4-54905C2ED835}" type="slidenum">
              <a:rPr lang="en-US" smtClean="0"/>
              <a:t>‹#›</a:t>
            </a:fld>
            <a:endParaRPr lang="en-US"/>
          </a:p>
        </p:txBody>
      </p:sp>
    </p:spTree>
    <p:extLst>
      <p:ext uri="{BB962C8B-B14F-4D97-AF65-F5344CB8AC3E}">
        <p14:creationId xmlns:p14="http://schemas.microsoft.com/office/powerpoint/2010/main" val="40023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ank">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01D92AE9-C9A3-978C-5D67-EB57A1D9C1CB}"/>
              </a:ext>
            </a:extLst>
          </p:cNvPr>
          <p:cNvSpPr>
            <a:spLocks noGrp="1"/>
          </p:cNvSpPr>
          <p:nvPr>
            <p:ph type="pic" sz="quarter" idx="14" hasCustomPrompt="1"/>
          </p:nvPr>
        </p:nvSpPr>
        <p:spPr>
          <a:xfrm>
            <a:off x="0" y="0"/>
            <a:ext cx="7934960" cy="6380480"/>
          </a:xfrm>
          <a:custGeom>
            <a:avLst/>
            <a:gdLst>
              <a:gd name="connsiteX0" fmla="*/ 0 w 12657600"/>
              <a:gd name="connsiteY0" fmla="*/ 0 h 10287000"/>
              <a:gd name="connsiteX1" fmla="*/ 7099205 w 12657600"/>
              <a:gd name="connsiteY1" fmla="*/ 0 h 10287000"/>
              <a:gd name="connsiteX2" fmla="*/ 12657600 w 12657600"/>
              <a:gd name="connsiteY2" fmla="*/ 10287000 h 10287000"/>
              <a:gd name="connsiteX3" fmla="*/ 0 w 126576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657600" h="10287000">
                <a:moveTo>
                  <a:pt x="0" y="0"/>
                </a:moveTo>
                <a:lnTo>
                  <a:pt x="7099205" y="0"/>
                </a:lnTo>
                <a:lnTo>
                  <a:pt x="12657600" y="10287000"/>
                </a:lnTo>
                <a:lnTo>
                  <a:pt x="0" y="10287000"/>
                </a:lnTo>
                <a:close/>
              </a:path>
            </a:pathLst>
          </a:custGeom>
          <a:solidFill>
            <a:schemeClr val="bg1">
              <a:lumMod val="95000"/>
            </a:schemeClr>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96" b="1">
                <a:solidFill>
                  <a:schemeClr val="tx2"/>
                </a:solidFill>
              </a:defRPr>
            </a:lvl1pPr>
          </a:lstStyle>
          <a:p>
            <a:r>
              <a:rPr lang="en-US" dirty="0"/>
              <a:t>Drag &amp; Drop images/Click image icon to insert a photo</a:t>
            </a:r>
          </a:p>
        </p:txBody>
      </p:sp>
      <p:sp>
        <p:nvSpPr>
          <p:cNvPr id="3" name="Title 1">
            <a:extLst>
              <a:ext uri="{FF2B5EF4-FFF2-40B4-BE49-F238E27FC236}">
                <a16:creationId xmlns:a16="http://schemas.microsoft.com/office/drawing/2014/main" id="{58D4087E-D5B7-908F-03E3-19BAA5FBD2B1}"/>
              </a:ext>
            </a:extLst>
          </p:cNvPr>
          <p:cNvSpPr>
            <a:spLocks noGrp="1"/>
          </p:cNvSpPr>
          <p:nvPr>
            <p:ph type="title"/>
          </p:nvPr>
        </p:nvSpPr>
        <p:spPr>
          <a:xfrm>
            <a:off x="6786880" y="1046162"/>
            <a:ext cx="5146040" cy="1325563"/>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E28C3E0C-E1B3-5643-BA0D-F6F8AE694D78}"/>
              </a:ext>
            </a:extLst>
          </p:cNvPr>
          <p:cNvSpPr>
            <a:spLocks noGrp="1"/>
          </p:cNvSpPr>
          <p:nvPr>
            <p:ph idx="1"/>
          </p:nvPr>
        </p:nvSpPr>
        <p:spPr>
          <a:xfrm>
            <a:off x="6786880" y="2506662"/>
            <a:ext cx="5146040" cy="2979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242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D4087E-D5B7-908F-03E3-19BAA5FBD2B1}"/>
              </a:ext>
            </a:extLst>
          </p:cNvPr>
          <p:cNvSpPr>
            <a:spLocks noGrp="1"/>
          </p:cNvSpPr>
          <p:nvPr>
            <p:ph type="title"/>
          </p:nvPr>
        </p:nvSpPr>
        <p:spPr>
          <a:xfrm>
            <a:off x="5892800" y="516552"/>
            <a:ext cx="5146040" cy="1325563"/>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E28C3E0C-E1B3-5643-BA0D-F6F8AE694D78}"/>
              </a:ext>
            </a:extLst>
          </p:cNvPr>
          <p:cNvSpPr>
            <a:spLocks noGrp="1"/>
          </p:cNvSpPr>
          <p:nvPr>
            <p:ph idx="1"/>
          </p:nvPr>
        </p:nvSpPr>
        <p:spPr>
          <a:xfrm>
            <a:off x="5892800" y="1969454"/>
            <a:ext cx="5146040" cy="389286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5">
            <a:extLst>
              <a:ext uri="{FF2B5EF4-FFF2-40B4-BE49-F238E27FC236}">
                <a16:creationId xmlns:a16="http://schemas.microsoft.com/office/drawing/2014/main" id="{FAE43DAE-5628-58A1-AC5F-AF13606B3670}"/>
              </a:ext>
            </a:extLst>
          </p:cNvPr>
          <p:cNvSpPr>
            <a:spLocks noGrp="1"/>
          </p:cNvSpPr>
          <p:nvPr>
            <p:ph type="pic" sz="quarter" idx="10" hasCustomPrompt="1"/>
          </p:nvPr>
        </p:nvSpPr>
        <p:spPr>
          <a:xfrm>
            <a:off x="0" y="1"/>
            <a:ext cx="2733675" cy="4998126"/>
          </a:xfrm>
          <a:solidFill>
            <a:schemeClr val="bg1">
              <a:lumMod val="95000"/>
            </a:schemeClr>
          </a:solidFill>
        </p:spPr>
        <p:txBody>
          <a:bodyPr anchor="ctr"/>
          <a:lstStyle>
            <a:lvl1pPr marL="0" indent="0" algn="ctr">
              <a:buNone/>
              <a:defRPr/>
            </a:lvl1pPr>
          </a:lstStyle>
          <a:p>
            <a:r>
              <a:rPr lang="en-US" dirty="0"/>
              <a:t>Drag &amp; Drop images/Click image icon to insert a photo</a:t>
            </a:r>
          </a:p>
        </p:txBody>
      </p:sp>
      <p:sp>
        <p:nvSpPr>
          <p:cNvPr id="5" name="Picture Placeholder 5">
            <a:extLst>
              <a:ext uri="{FF2B5EF4-FFF2-40B4-BE49-F238E27FC236}">
                <a16:creationId xmlns:a16="http://schemas.microsoft.com/office/drawing/2014/main" id="{382758CD-027B-819F-E2F9-9363DCA9411F}"/>
              </a:ext>
            </a:extLst>
          </p:cNvPr>
          <p:cNvSpPr>
            <a:spLocks noGrp="1"/>
          </p:cNvSpPr>
          <p:nvPr>
            <p:ph type="pic" sz="quarter" idx="11" hasCustomPrompt="1"/>
          </p:nvPr>
        </p:nvSpPr>
        <p:spPr>
          <a:xfrm>
            <a:off x="0" y="5007006"/>
            <a:ext cx="2733675" cy="1842116"/>
          </a:xfrm>
          <a:solidFill>
            <a:schemeClr val="bg1">
              <a:lumMod val="95000"/>
            </a:schemeClr>
          </a:solidFill>
        </p:spPr>
        <p:txBody>
          <a:bodyPr anchor="ctr"/>
          <a:lstStyle>
            <a:lvl1pPr marL="0" indent="0" algn="ctr">
              <a:buNone/>
              <a:defRPr/>
            </a:lvl1pPr>
          </a:lstStyle>
          <a:p>
            <a:r>
              <a:rPr lang="en-US" dirty="0"/>
              <a:t>Drag &amp; Drop images/Click image icon to insert a photo</a:t>
            </a:r>
          </a:p>
        </p:txBody>
      </p:sp>
      <p:sp>
        <p:nvSpPr>
          <p:cNvPr id="7" name="Picture Placeholder 5">
            <a:extLst>
              <a:ext uri="{FF2B5EF4-FFF2-40B4-BE49-F238E27FC236}">
                <a16:creationId xmlns:a16="http://schemas.microsoft.com/office/drawing/2014/main" id="{1CC9E85A-171E-C1CB-A9C2-6ECF7BE5475C}"/>
              </a:ext>
            </a:extLst>
          </p:cNvPr>
          <p:cNvSpPr>
            <a:spLocks noGrp="1"/>
          </p:cNvSpPr>
          <p:nvPr>
            <p:ph type="pic" sz="quarter" idx="12" hasCustomPrompt="1"/>
          </p:nvPr>
        </p:nvSpPr>
        <p:spPr>
          <a:xfrm>
            <a:off x="2751431" y="1859874"/>
            <a:ext cx="2733675" cy="4998126"/>
          </a:xfrm>
          <a:solidFill>
            <a:schemeClr val="bg1">
              <a:lumMod val="95000"/>
            </a:schemeClr>
          </a:solidFill>
        </p:spPr>
        <p:txBody>
          <a:bodyPr anchor="ctr"/>
          <a:lstStyle>
            <a:lvl1pPr marL="0" indent="0" algn="ctr">
              <a:buNone/>
              <a:defRPr/>
            </a:lvl1pPr>
          </a:lstStyle>
          <a:p>
            <a:r>
              <a:rPr lang="en-US" dirty="0"/>
              <a:t>Drag &amp; Drop images/Click image icon to insert a photo</a:t>
            </a:r>
          </a:p>
        </p:txBody>
      </p:sp>
      <p:sp>
        <p:nvSpPr>
          <p:cNvPr id="8" name="Picture Placeholder 5">
            <a:extLst>
              <a:ext uri="{FF2B5EF4-FFF2-40B4-BE49-F238E27FC236}">
                <a16:creationId xmlns:a16="http://schemas.microsoft.com/office/drawing/2014/main" id="{1ABBE375-C14B-3310-093A-60B46E05A0C4}"/>
              </a:ext>
            </a:extLst>
          </p:cNvPr>
          <p:cNvSpPr>
            <a:spLocks noGrp="1"/>
          </p:cNvSpPr>
          <p:nvPr>
            <p:ph type="pic" sz="quarter" idx="13" hasCustomPrompt="1"/>
          </p:nvPr>
        </p:nvSpPr>
        <p:spPr>
          <a:xfrm>
            <a:off x="2751431" y="0"/>
            <a:ext cx="2733675" cy="1842115"/>
          </a:xfrm>
          <a:solidFill>
            <a:schemeClr val="bg1">
              <a:lumMod val="95000"/>
            </a:schemeClr>
          </a:solidFill>
        </p:spPr>
        <p:txBody>
          <a:bodyPr anchor="ctr"/>
          <a:lstStyle>
            <a:lvl1pPr marL="0" indent="0" algn="ctr">
              <a:buNone/>
              <a:defRPr/>
            </a:lvl1pPr>
          </a:lstStyle>
          <a:p>
            <a:r>
              <a:rPr lang="en-US" dirty="0"/>
              <a:t>Drag &amp; Drop images/Click image icon to insert a photo</a:t>
            </a:r>
          </a:p>
        </p:txBody>
      </p:sp>
    </p:spTree>
    <p:extLst>
      <p:ext uri="{BB962C8B-B14F-4D97-AF65-F5344CB8AC3E}">
        <p14:creationId xmlns:p14="http://schemas.microsoft.com/office/powerpoint/2010/main" val="15352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5C3365E-F0EE-F961-1D17-74CD2D712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93001C2-8024-4637-98F7-E186325414EA}"/>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5" name="Footer Placeholder 4">
            <a:extLst>
              <a:ext uri="{FF2B5EF4-FFF2-40B4-BE49-F238E27FC236}">
                <a16:creationId xmlns:a16="http://schemas.microsoft.com/office/drawing/2014/main" id="{58E366BE-D533-EE1B-4BCD-5777A40C5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210DF-D74C-A38F-3A07-B66CA2F21962}"/>
              </a:ext>
            </a:extLst>
          </p:cNvPr>
          <p:cNvSpPr>
            <a:spLocks noGrp="1"/>
          </p:cNvSpPr>
          <p:nvPr>
            <p:ph type="sldNum" sz="quarter" idx="12"/>
          </p:nvPr>
        </p:nvSpPr>
        <p:spPr/>
        <p:txBody>
          <a:bodyPr/>
          <a:lstStyle/>
          <a:p>
            <a:fld id="{4FB330BA-A9B8-AE44-99A1-0EB78BA97160}" type="slidenum">
              <a:rPr lang="en-US" smtClean="0"/>
              <a:t>‹#›</a:t>
            </a:fld>
            <a:endParaRPr lang="en-US"/>
          </a:p>
        </p:txBody>
      </p:sp>
      <p:pic>
        <p:nvPicPr>
          <p:cNvPr id="7" name="Picture 6">
            <a:extLst>
              <a:ext uri="{FF2B5EF4-FFF2-40B4-BE49-F238E27FC236}">
                <a16:creationId xmlns:a16="http://schemas.microsoft.com/office/drawing/2014/main" id="{384F82BD-1EEC-E126-DA22-AD066603D793}"/>
              </a:ext>
            </a:extLst>
          </p:cNvPr>
          <p:cNvPicPr>
            <a:picLocks noChangeAspect="1"/>
          </p:cNvPicPr>
          <p:nvPr userDrawn="1"/>
        </p:nvPicPr>
        <p:blipFill>
          <a:blip r:embed="rId2"/>
          <a:stretch>
            <a:fillRect/>
          </a:stretch>
        </p:blipFill>
        <p:spPr>
          <a:xfrm>
            <a:off x="0" y="315859"/>
            <a:ext cx="11197984" cy="662042"/>
          </a:xfrm>
          <a:prstGeom prst="rect">
            <a:avLst/>
          </a:prstGeom>
        </p:spPr>
      </p:pic>
      <p:sp>
        <p:nvSpPr>
          <p:cNvPr id="2" name="Title 1">
            <a:extLst>
              <a:ext uri="{FF2B5EF4-FFF2-40B4-BE49-F238E27FC236}">
                <a16:creationId xmlns:a16="http://schemas.microsoft.com/office/drawing/2014/main" id="{1211BB23-72D7-9115-CA73-4B95E39EFB3A}"/>
              </a:ext>
            </a:extLst>
          </p:cNvPr>
          <p:cNvSpPr>
            <a:spLocks noGrp="1"/>
          </p:cNvSpPr>
          <p:nvPr>
            <p:ph type="ctrTitle"/>
          </p:nvPr>
        </p:nvSpPr>
        <p:spPr>
          <a:xfrm>
            <a:off x="423860" y="-105621"/>
            <a:ext cx="10391778" cy="1562154"/>
          </a:xfrm>
        </p:spPr>
        <p:txBody>
          <a:bodyPr anchor="ctr">
            <a:normAutofit/>
          </a:bodyPr>
          <a:lstStyle>
            <a:lvl1pPr algn="l">
              <a:defRPr sz="33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8706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2A20-E849-250A-EA88-32A2ECE36F2B}"/>
              </a:ext>
            </a:extLst>
          </p:cNvPr>
          <p:cNvSpPr>
            <a:spLocks noGrp="1"/>
          </p:cNvSpPr>
          <p:nvPr>
            <p:ph type="title"/>
          </p:nvPr>
        </p:nvSpPr>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B8AB541-B59F-DD87-0C30-B95D7F024E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BCF7F1-214B-AD62-DF87-33A709C1EDC1}"/>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5" name="Footer Placeholder 4">
            <a:extLst>
              <a:ext uri="{FF2B5EF4-FFF2-40B4-BE49-F238E27FC236}">
                <a16:creationId xmlns:a16="http://schemas.microsoft.com/office/drawing/2014/main" id="{1974C650-91B1-3C66-7BC3-2AD096B08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72B5A-2C11-38A3-2B65-E08CCD36E9ED}"/>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198302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15CD-33C0-3848-5D43-355C4714C7C6}"/>
              </a:ext>
            </a:extLst>
          </p:cNvPr>
          <p:cNvSpPr>
            <a:spLocks noGrp="1"/>
          </p:cNvSpPr>
          <p:nvPr>
            <p:ph type="title"/>
          </p:nvPr>
        </p:nvSpPr>
        <p:spPr>
          <a:xfrm>
            <a:off x="831850" y="1709738"/>
            <a:ext cx="10515600" cy="2852737"/>
          </a:xfrm>
        </p:spPr>
        <p:txBody>
          <a:bodyPr anchor="b"/>
          <a:lstStyle>
            <a:lvl1pPr>
              <a:defRPr sz="60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695E33-E3E1-457C-C677-03CC32517C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9407C7-0161-D956-2E86-FDBE6103704E}"/>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5" name="Footer Placeholder 4">
            <a:extLst>
              <a:ext uri="{FF2B5EF4-FFF2-40B4-BE49-F238E27FC236}">
                <a16:creationId xmlns:a16="http://schemas.microsoft.com/office/drawing/2014/main" id="{38D6E06C-258B-289C-D615-43338C726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B3921-B781-AC00-90A2-94A838A997BA}"/>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369996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904A-E50F-1179-3C0A-74C18A04B0FD}"/>
              </a:ext>
            </a:extLst>
          </p:cNvPr>
          <p:cNvSpPr>
            <a:spLocks noGrp="1"/>
          </p:cNvSpPr>
          <p:nvPr>
            <p:ph type="title"/>
          </p:nvPr>
        </p:nvSpPr>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9D0432-CDC7-1F51-6EA3-782D25D224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F2035EB-98B8-628C-A5B2-025302580D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472F952-9CD8-EEF1-812F-1EB5D84CF755}"/>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6" name="Footer Placeholder 5">
            <a:extLst>
              <a:ext uri="{FF2B5EF4-FFF2-40B4-BE49-F238E27FC236}">
                <a16:creationId xmlns:a16="http://schemas.microsoft.com/office/drawing/2014/main" id="{D9BB75C6-04C1-1EA6-5265-E3F7C40E6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22E23-B582-FEAD-C71E-6D19DB39C55A}"/>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329523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34CD-B54C-C2F0-C73B-F448BFD87C82}"/>
              </a:ext>
            </a:extLst>
          </p:cNvPr>
          <p:cNvSpPr>
            <a:spLocks noGrp="1"/>
          </p:cNvSpPr>
          <p:nvPr>
            <p:ph type="title"/>
          </p:nvPr>
        </p:nvSpPr>
        <p:spPr>
          <a:xfrm>
            <a:off x="839788" y="365125"/>
            <a:ext cx="10515600" cy="1325563"/>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309BFD-297D-0B90-930B-060C48BDB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DF407-FDDF-FE9A-5C0D-9B0633A3B7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533C721-3888-409A-318C-754647941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657C06-AD87-6CB5-BE08-53B4855BF3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B1EE3A-F983-2DB1-18CE-A8756D90095C}"/>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8" name="Footer Placeholder 7">
            <a:extLst>
              <a:ext uri="{FF2B5EF4-FFF2-40B4-BE49-F238E27FC236}">
                <a16:creationId xmlns:a16="http://schemas.microsoft.com/office/drawing/2014/main" id="{2A003248-1DC7-A350-3199-A7602C8632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1ECAAC-D4E9-7FDE-DDEB-27F197634E2A}"/>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2936754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emf"/><Relationship Id="rId5" Type="http://schemas.openxmlformats.org/officeDocument/2006/relationships/slideLayout" Target="../slideLayouts/slideLayout9.xml"/><Relationship Id="rId10" Type="http://schemas.openxmlformats.org/officeDocument/2006/relationships/theme" Target="../theme/theme3.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18A148-40C1-900A-AD16-FDF90FC6ACE2}"/>
              </a:ext>
            </a:extLst>
          </p:cNvPr>
          <p:cNvPicPr>
            <a:picLocks noChangeAspect="1"/>
          </p:cNvPicPr>
          <p:nvPr userDrawn="1"/>
        </p:nvPicPr>
        <p:blipFill>
          <a:blip r:embed="rId4"/>
          <a:stretch>
            <a:fillRect/>
          </a:stretch>
        </p:blipFill>
        <p:spPr>
          <a:xfrm>
            <a:off x="-21169" y="0"/>
            <a:ext cx="12213169" cy="6858000"/>
          </a:xfrm>
          <a:prstGeom prst="rect">
            <a:avLst/>
          </a:prstGeom>
        </p:spPr>
      </p:pic>
      <p:pic>
        <p:nvPicPr>
          <p:cNvPr id="8" name="Picture 7">
            <a:extLst>
              <a:ext uri="{FF2B5EF4-FFF2-40B4-BE49-F238E27FC236}">
                <a16:creationId xmlns:a16="http://schemas.microsoft.com/office/drawing/2014/main" id="{813E77A6-E04F-2925-F624-3EF0D395F84C}"/>
              </a:ext>
            </a:extLst>
          </p:cNvPr>
          <p:cNvPicPr>
            <a:picLocks noChangeAspect="1"/>
          </p:cNvPicPr>
          <p:nvPr userDrawn="1"/>
        </p:nvPicPr>
        <p:blipFill>
          <a:blip r:embed="rId5"/>
          <a:stretch>
            <a:fillRect/>
          </a:stretch>
        </p:blipFill>
        <p:spPr>
          <a:xfrm>
            <a:off x="612648" y="481614"/>
            <a:ext cx="4544568" cy="3033241"/>
          </a:xfrm>
          <a:prstGeom prst="rect">
            <a:avLst/>
          </a:prstGeom>
        </p:spPr>
      </p:pic>
      <p:sp>
        <p:nvSpPr>
          <p:cNvPr id="2" name="Title Placeholder 1">
            <a:extLst>
              <a:ext uri="{FF2B5EF4-FFF2-40B4-BE49-F238E27FC236}">
                <a16:creationId xmlns:a16="http://schemas.microsoft.com/office/drawing/2014/main" id="{8F74088E-E244-F8C5-27C8-7B34EAF3935D}"/>
              </a:ext>
            </a:extLst>
          </p:cNvPr>
          <p:cNvSpPr>
            <a:spLocks noGrp="1"/>
          </p:cNvSpPr>
          <p:nvPr>
            <p:ph type="title"/>
          </p:nvPr>
        </p:nvSpPr>
        <p:spPr>
          <a:xfrm>
            <a:off x="6321552" y="33115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BE29E0-A914-6A74-C2FF-F01A4DF188A9}"/>
              </a:ext>
            </a:extLst>
          </p:cNvPr>
          <p:cNvSpPr>
            <a:spLocks noGrp="1"/>
          </p:cNvSpPr>
          <p:nvPr>
            <p:ph type="body" idx="1"/>
          </p:nvPr>
        </p:nvSpPr>
        <p:spPr>
          <a:xfrm>
            <a:off x="6321552" y="47720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B22DF16-2698-EF15-3D58-805025C14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10173-7E78-E946-9DC1-1C6CFFD60068}" type="datetimeFigureOut">
              <a:rPr lang="en-US" smtClean="0"/>
              <a:t>5/5/2025</a:t>
            </a:fld>
            <a:endParaRPr lang="en-US"/>
          </a:p>
        </p:txBody>
      </p:sp>
      <p:sp>
        <p:nvSpPr>
          <p:cNvPr id="5" name="Footer Placeholder 4">
            <a:extLst>
              <a:ext uri="{FF2B5EF4-FFF2-40B4-BE49-F238E27FC236}">
                <a16:creationId xmlns:a16="http://schemas.microsoft.com/office/drawing/2014/main" id="{C5950659-5A75-BA1C-A290-FFA97C113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DEDD8B-0EB2-66B1-31B3-62B99724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F1F89-53A0-6047-BE82-B98387E4B6F2}" type="slidenum">
              <a:rPr lang="en-US" smtClean="0"/>
              <a:t>‹#›</a:t>
            </a:fld>
            <a:endParaRPr lang="en-US"/>
          </a:p>
        </p:txBody>
      </p:sp>
    </p:spTree>
    <p:extLst>
      <p:ext uri="{BB962C8B-B14F-4D97-AF65-F5344CB8AC3E}">
        <p14:creationId xmlns:p14="http://schemas.microsoft.com/office/powerpoint/2010/main" val="634924461"/>
      </p:ext>
    </p:extLst>
  </p:cSld>
  <p:clrMap bg1="lt1" tx1="dk1" bg2="lt2" tx2="dk2" accent1="accent1" accent2="accent2" accent3="accent3" accent4="accent4" accent5="accent5" accent6="accent6" hlink="hlink" folHlink="folHlink"/>
  <p:sldLayoutIdLst>
    <p:sldLayoutId id="2147483690" r:id="rId1"/>
    <p:sldLayoutId id="2147483704" r:id="rId2"/>
  </p:sldLayoutIdLst>
  <p:txStyles>
    <p:titleStyle>
      <a:lvl1pPr algn="l" defTabSz="914400" rtl="0" eaLnBrk="1" latinLnBrk="0" hangingPunct="1">
        <a:lnSpc>
          <a:spcPct val="90000"/>
        </a:lnSpc>
        <a:spcBef>
          <a:spcPct val="0"/>
        </a:spcBef>
        <a:buNone/>
        <a:defRPr sz="4400" b="1"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8F252D-7D78-33D8-3757-3EFE3972F707}"/>
              </a:ext>
            </a:extLst>
          </p:cNvPr>
          <p:cNvPicPr>
            <a:picLocks noChangeAspect="1"/>
          </p:cNvPicPr>
          <p:nvPr userDrawn="1"/>
        </p:nvPicPr>
        <p:blipFill>
          <a:blip r:embed="rId4"/>
          <a:stretch>
            <a:fillRect/>
          </a:stretch>
        </p:blipFill>
        <p:spPr>
          <a:xfrm flipV="1">
            <a:off x="0" y="5142268"/>
            <a:ext cx="12192000" cy="1715731"/>
          </a:xfrm>
          <a:prstGeom prst="rect">
            <a:avLst/>
          </a:prstGeom>
        </p:spPr>
      </p:pic>
      <p:sp>
        <p:nvSpPr>
          <p:cNvPr id="2" name="Title Placeholder 1">
            <a:extLst>
              <a:ext uri="{FF2B5EF4-FFF2-40B4-BE49-F238E27FC236}">
                <a16:creationId xmlns:a16="http://schemas.microsoft.com/office/drawing/2014/main" id="{2D4FCD25-86ED-573F-A096-5AAD008B3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5291FBE-F5F3-53AA-EB24-E114D133C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F9957F-15DB-85C1-379B-3B97CC9A8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77B0A-F37D-6542-B72E-8E5D83C69B51}" type="datetimeFigureOut">
              <a:rPr lang="en-US" smtClean="0"/>
              <a:t>5/5/2025</a:t>
            </a:fld>
            <a:endParaRPr lang="en-US"/>
          </a:p>
        </p:txBody>
      </p:sp>
      <p:sp>
        <p:nvSpPr>
          <p:cNvPr id="5" name="Footer Placeholder 4">
            <a:extLst>
              <a:ext uri="{FF2B5EF4-FFF2-40B4-BE49-F238E27FC236}">
                <a16:creationId xmlns:a16="http://schemas.microsoft.com/office/drawing/2014/main" id="{5D5FD448-DDF1-4C41-5967-96F76FBAC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7F11A5-F1A2-9243-03E5-1D7EB8F42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330BA-A9B8-AE44-99A1-0EB78BA97160}" type="slidenum">
              <a:rPr lang="en-US" smtClean="0"/>
              <a:t>‹#›</a:t>
            </a:fld>
            <a:endParaRPr lang="en-US"/>
          </a:p>
        </p:txBody>
      </p:sp>
      <p:pic>
        <p:nvPicPr>
          <p:cNvPr id="8" name="Picture 7">
            <a:extLst>
              <a:ext uri="{FF2B5EF4-FFF2-40B4-BE49-F238E27FC236}">
                <a16:creationId xmlns:a16="http://schemas.microsoft.com/office/drawing/2014/main" id="{FAF3B1C9-56EE-723F-0238-9083265665B3}"/>
              </a:ext>
            </a:extLst>
          </p:cNvPr>
          <p:cNvPicPr>
            <a:picLocks noChangeAspect="1"/>
          </p:cNvPicPr>
          <p:nvPr userDrawn="1"/>
        </p:nvPicPr>
        <p:blipFill>
          <a:blip r:embed="rId5"/>
          <a:stretch>
            <a:fillRect/>
          </a:stretch>
        </p:blipFill>
        <p:spPr>
          <a:xfrm>
            <a:off x="11169853" y="5958814"/>
            <a:ext cx="837792" cy="725836"/>
          </a:xfrm>
          <a:prstGeom prst="rect">
            <a:avLst/>
          </a:prstGeom>
        </p:spPr>
      </p:pic>
    </p:spTree>
    <p:extLst>
      <p:ext uri="{BB962C8B-B14F-4D97-AF65-F5344CB8AC3E}">
        <p14:creationId xmlns:p14="http://schemas.microsoft.com/office/powerpoint/2010/main" val="1946296754"/>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8F252D-7D78-33D8-3757-3EFE3972F707}"/>
              </a:ext>
            </a:extLst>
          </p:cNvPr>
          <p:cNvPicPr>
            <a:picLocks noChangeAspect="1"/>
          </p:cNvPicPr>
          <p:nvPr userDrawn="1"/>
        </p:nvPicPr>
        <p:blipFill>
          <a:blip r:embed="rId11"/>
          <a:stretch>
            <a:fillRect/>
          </a:stretch>
        </p:blipFill>
        <p:spPr>
          <a:xfrm flipV="1">
            <a:off x="0" y="5142268"/>
            <a:ext cx="12192000" cy="1715731"/>
          </a:xfrm>
          <a:prstGeom prst="rect">
            <a:avLst/>
          </a:prstGeom>
        </p:spPr>
      </p:pic>
      <p:sp>
        <p:nvSpPr>
          <p:cNvPr id="2" name="Title Placeholder 1">
            <a:extLst>
              <a:ext uri="{FF2B5EF4-FFF2-40B4-BE49-F238E27FC236}">
                <a16:creationId xmlns:a16="http://schemas.microsoft.com/office/drawing/2014/main" id="{2D4FCD25-86ED-573F-A096-5AAD008B3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5291FBE-F5F3-53AA-EB24-E114D133C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F9957F-15DB-85C1-379B-3B97CC9A8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77B0A-F37D-6542-B72E-8E5D83C69B51}" type="datetimeFigureOut">
              <a:rPr lang="en-US" smtClean="0"/>
              <a:t>5/5/2025</a:t>
            </a:fld>
            <a:endParaRPr lang="en-US"/>
          </a:p>
        </p:txBody>
      </p:sp>
      <p:sp>
        <p:nvSpPr>
          <p:cNvPr id="5" name="Footer Placeholder 4">
            <a:extLst>
              <a:ext uri="{FF2B5EF4-FFF2-40B4-BE49-F238E27FC236}">
                <a16:creationId xmlns:a16="http://schemas.microsoft.com/office/drawing/2014/main" id="{5D5FD448-DDF1-4C41-5967-96F76FBAC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7F11A5-F1A2-9243-03E5-1D7EB8F42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330BA-A9B8-AE44-99A1-0EB78BA97160}" type="slidenum">
              <a:rPr lang="en-US" smtClean="0"/>
              <a:t>‹#›</a:t>
            </a:fld>
            <a:endParaRPr lang="en-US"/>
          </a:p>
        </p:txBody>
      </p:sp>
      <p:pic>
        <p:nvPicPr>
          <p:cNvPr id="8" name="Picture 7">
            <a:extLst>
              <a:ext uri="{FF2B5EF4-FFF2-40B4-BE49-F238E27FC236}">
                <a16:creationId xmlns:a16="http://schemas.microsoft.com/office/drawing/2014/main" id="{FAF3B1C9-56EE-723F-0238-9083265665B3}"/>
              </a:ext>
            </a:extLst>
          </p:cNvPr>
          <p:cNvPicPr>
            <a:picLocks noChangeAspect="1"/>
          </p:cNvPicPr>
          <p:nvPr userDrawn="1"/>
        </p:nvPicPr>
        <p:blipFill>
          <a:blip r:embed="rId12"/>
          <a:stretch>
            <a:fillRect/>
          </a:stretch>
        </p:blipFill>
        <p:spPr>
          <a:xfrm>
            <a:off x="11169853" y="5958814"/>
            <a:ext cx="837792" cy="725836"/>
          </a:xfrm>
          <a:prstGeom prst="rect">
            <a:avLst/>
          </a:prstGeom>
        </p:spPr>
      </p:pic>
    </p:spTree>
    <p:extLst>
      <p:ext uri="{BB962C8B-B14F-4D97-AF65-F5344CB8AC3E}">
        <p14:creationId xmlns:p14="http://schemas.microsoft.com/office/powerpoint/2010/main" val="19689091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5E0090-2ACD-E3AC-4723-71E2D7D94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54FA0-0FB9-3C49-B77C-D97B81B70911}" type="datetimeFigureOut">
              <a:rPr lang="en-US" smtClean="0"/>
              <a:t>5/5/2025</a:t>
            </a:fld>
            <a:endParaRPr lang="en-US"/>
          </a:p>
        </p:txBody>
      </p:sp>
      <p:sp>
        <p:nvSpPr>
          <p:cNvPr id="5" name="Footer Placeholder 4">
            <a:extLst>
              <a:ext uri="{FF2B5EF4-FFF2-40B4-BE49-F238E27FC236}">
                <a16:creationId xmlns:a16="http://schemas.microsoft.com/office/drawing/2014/main" id="{62F28926-15FC-097B-6066-6998EA335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C4D167-FC43-BC21-11E8-AE9872B53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DB774-3449-CF46-B1C4-B64D621C3918}" type="slidenum">
              <a:rPr lang="en-US" smtClean="0"/>
              <a:t>‹#›</a:t>
            </a:fld>
            <a:endParaRPr lang="en-US"/>
          </a:p>
        </p:txBody>
      </p:sp>
      <p:pic>
        <p:nvPicPr>
          <p:cNvPr id="7" name="Picture 6">
            <a:extLst>
              <a:ext uri="{FF2B5EF4-FFF2-40B4-BE49-F238E27FC236}">
                <a16:creationId xmlns:a16="http://schemas.microsoft.com/office/drawing/2014/main" id="{F96A5A58-3578-C0A4-0350-C9AAE88FD555}"/>
              </a:ext>
            </a:extLst>
          </p:cNvPr>
          <p:cNvPicPr>
            <a:picLocks noChangeAspect="1"/>
          </p:cNvPicPr>
          <p:nvPr userDrawn="1"/>
        </p:nvPicPr>
        <p:blipFill rotWithShape="1">
          <a:blip r:embed="rId3"/>
          <a:srcRect l="3442" t="5715" r="4056" b="6672"/>
          <a:stretch/>
        </p:blipFill>
        <p:spPr>
          <a:xfrm>
            <a:off x="-1" y="0"/>
            <a:ext cx="12192001" cy="6858000"/>
          </a:xfrm>
          <a:prstGeom prst="rect">
            <a:avLst/>
          </a:prstGeom>
        </p:spPr>
      </p:pic>
      <p:pic>
        <p:nvPicPr>
          <p:cNvPr id="8" name="Picture 7">
            <a:extLst>
              <a:ext uri="{FF2B5EF4-FFF2-40B4-BE49-F238E27FC236}">
                <a16:creationId xmlns:a16="http://schemas.microsoft.com/office/drawing/2014/main" id="{CD13B615-55BA-7AFC-FCA5-832F6C462FC9}"/>
              </a:ext>
            </a:extLst>
          </p:cNvPr>
          <p:cNvPicPr>
            <a:picLocks noChangeAspect="1"/>
          </p:cNvPicPr>
          <p:nvPr userDrawn="1"/>
        </p:nvPicPr>
        <p:blipFill>
          <a:blip r:embed="rId4"/>
          <a:stretch>
            <a:fillRect/>
          </a:stretch>
        </p:blipFill>
        <p:spPr>
          <a:xfrm>
            <a:off x="4057650" y="1663591"/>
            <a:ext cx="4076700" cy="3530817"/>
          </a:xfrm>
          <a:prstGeom prst="rect">
            <a:avLst/>
          </a:prstGeom>
        </p:spPr>
      </p:pic>
    </p:spTree>
    <p:extLst>
      <p:ext uri="{BB962C8B-B14F-4D97-AF65-F5344CB8AC3E}">
        <p14:creationId xmlns:p14="http://schemas.microsoft.com/office/powerpoint/2010/main" val="1728948264"/>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C492-25D3-D3E0-1C7C-85BB73B0A8F5}"/>
              </a:ext>
            </a:extLst>
          </p:cNvPr>
          <p:cNvSpPr>
            <a:spLocks noGrp="1"/>
          </p:cNvSpPr>
          <p:nvPr>
            <p:ph type="title"/>
          </p:nvPr>
        </p:nvSpPr>
        <p:spPr>
          <a:xfrm>
            <a:off x="6243002" y="3299485"/>
            <a:ext cx="5784723" cy="1895475"/>
          </a:xfrm>
        </p:spPr>
        <p:txBody>
          <a:bodyPr>
            <a:normAutofit fontScale="90000"/>
          </a:bodyPr>
          <a:lstStyle/>
          <a:p>
            <a:r>
              <a:rPr lang="en-US" dirty="0"/>
              <a:t>Back to Basics: Using Relevant To View and Interpret Data</a:t>
            </a:r>
          </a:p>
        </p:txBody>
      </p:sp>
      <p:sp>
        <p:nvSpPr>
          <p:cNvPr id="4" name="Content Placeholder 3">
            <a:extLst>
              <a:ext uri="{FF2B5EF4-FFF2-40B4-BE49-F238E27FC236}">
                <a16:creationId xmlns:a16="http://schemas.microsoft.com/office/drawing/2014/main" id="{DFDD6267-B857-A980-1187-8D91DD95C612}"/>
              </a:ext>
            </a:extLst>
          </p:cNvPr>
          <p:cNvSpPr>
            <a:spLocks noGrp="1"/>
          </p:cNvSpPr>
          <p:nvPr>
            <p:ph idx="1"/>
          </p:nvPr>
        </p:nvSpPr>
        <p:spPr>
          <a:xfrm>
            <a:off x="2477729" y="5324168"/>
            <a:ext cx="9714271" cy="1448108"/>
          </a:xfrm>
        </p:spPr>
        <p:txBody>
          <a:bodyPr>
            <a:normAutofit lnSpcReduction="10000"/>
          </a:bodyPr>
          <a:lstStyle/>
          <a:p>
            <a:r>
              <a:rPr lang="en-US" b="1" dirty="0"/>
              <a:t>By Benjamin Fouts MPH, </a:t>
            </a:r>
            <a:r>
              <a:rPr lang="en-US" sz="2800" b="1" dirty="0"/>
              <a:t>Data Analyst, Aliados Health</a:t>
            </a:r>
            <a:endParaRPr lang="en-US" b="1" dirty="0"/>
          </a:p>
          <a:p>
            <a:r>
              <a:rPr lang="en-US" dirty="0"/>
              <a:t>May 6, 2025</a:t>
            </a:r>
          </a:p>
          <a:p>
            <a:r>
              <a:rPr lang="en-US" dirty="0"/>
              <a:t>Aliados Health Analytics Academy </a:t>
            </a:r>
          </a:p>
        </p:txBody>
      </p:sp>
      <p:sp>
        <p:nvSpPr>
          <p:cNvPr id="5" name="TextBox 4">
            <a:extLst>
              <a:ext uri="{FF2B5EF4-FFF2-40B4-BE49-F238E27FC236}">
                <a16:creationId xmlns:a16="http://schemas.microsoft.com/office/drawing/2014/main" id="{9C075558-65F4-EEAB-E52D-8A8BE8562BA1}"/>
              </a:ext>
            </a:extLst>
          </p:cNvPr>
          <p:cNvSpPr txBox="1"/>
          <p:nvPr/>
        </p:nvSpPr>
        <p:spPr>
          <a:xfrm>
            <a:off x="6705600" y="-23765"/>
            <a:ext cx="4619625" cy="1477328"/>
          </a:xfrm>
          <a:prstGeom prst="rect">
            <a:avLst/>
          </a:prstGeom>
          <a:noFill/>
        </p:spPr>
        <p:txBody>
          <a:bodyPr wrap="square" rtlCol="0">
            <a:spAutoFit/>
          </a:bodyPr>
          <a:lstStyle/>
          <a:p>
            <a:pPr algn="ctr"/>
            <a:r>
              <a:rPr lang="en-US" sz="3000" b="1" dirty="0">
                <a:solidFill>
                  <a:schemeClr val="accent3">
                    <a:lumMod val="20000"/>
                    <a:lumOff val="80000"/>
                  </a:schemeClr>
                </a:solidFill>
              </a:rPr>
              <a:t>2025 Aliados Health Analytics Academy Presentation</a:t>
            </a:r>
          </a:p>
        </p:txBody>
      </p:sp>
    </p:spTree>
    <p:extLst>
      <p:ext uri="{BB962C8B-B14F-4D97-AF65-F5344CB8AC3E}">
        <p14:creationId xmlns:p14="http://schemas.microsoft.com/office/powerpoint/2010/main" val="50735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CEB0-31C1-ECF2-3EFC-37643DB4A256}"/>
              </a:ext>
            </a:extLst>
          </p:cNvPr>
          <p:cNvSpPr>
            <a:spLocks noGrp="1"/>
          </p:cNvSpPr>
          <p:nvPr>
            <p:ph type="title"/>
          </p:nvPr>
        </p:nvSpPr>
        <p:spPr>
          <a:xfrm>
            <a:off x="838200" y="365125"/>
            <a:ext cx="10515600" cy="999827"/>
          </a:xfrm>
        </p:spPr>
        <p:txBody>
          <a:bodyPr>
            <a:normAutofit fontScale="90000"/>
          </a:bodyPr>
          <a:lstStyle/>
          <a:p>
            <a:r>
              <a:rPr lang="en-US" sz="4000" dirty="0"/>
              <a:t>The Data-Driven QA/QI Process at a Health Center</a:t>
            </a:r>
          </a:p>
        </p:txBody>
      </p:sp>
      <p:sp>
        <p:nvSpPr>
          <p:cNvPr id="3" name="TextBox 2">
            <a:extLst>
              <a:ext uri="{FF2B5EF4-FFF2-40B4-BE49-F238E27FC236}">
                <a16:creationId xmlns:a16="http://schemas.microsoft.com/office/drawing/2014/main" id="{BFE20BB6-603C-8678-FDE4-9762F03DBCC6}"/>
              </a:ext>
            </a:extLst>
          </p:cNvPr>
          <p:cNvSpPr txBox="1"/>
          <p:nvPr/>
        </p:nvSpPr>
        <p:spPr>
          <a:xfrm>
            <a:off x="838200" y="1690688"/>
            <a:ext cx="5257800" cy="923330"/>
          </a:xfrm>
          <a:prstGeom prst="rect">
            <a:avLst/>
          </a:prstGeom>
          <a:noFill/>
          <a:ln w="12700">
            <a:solidFill>
              <a:schemeClr val="tx1"/>
            </a:solidFill>
          </a:ln>
        </p:spPr>
        <p:txBody>
          <a:bodyPr wrap="square" rtlCol="0">
            <a:spAutoFit/>
          </a:bodyPr>
          <a:lstStyle/>
          <a:p>
            <a:r>
              <a:rPr lang="en-US" dirty="0"/>
              <a:t>1. Track progress toward goals and communicate results to clinic leaders, funders and the community</a:t>
            </a:r>
          </a:p>
        </p:txBody>
      </p:sp>
      <p:sp>
        <p:nvSpPr>
          <p:cNvPr id="4" name="TextBox 3">
            <a:extLst>
              <a:ext uri="{FF2B5EF4-FFF2-40B4-BE49-F238E27FC236}">
                <a16:creationId xmlns:a16="http://schemas.microsoft.com/office/drawing/2014/main" id="{C09582AE-725F-93CF-A146-B1043F9AE700}"/>
              </a:ext>
            </a:extLst>
          </p:cNvPr>
          <p:cNvSpPr txBox="1"/>
          <p:nvPr/>
        </p:nvSpPr>
        <p:spPr>
          <a:xfrm>
            <a:off x="838200" y="3241040"/>
            <a:ext cx="5257800" cy="646331"/>
          </a:xfrm>
          <a:prstGeom prst="rect">
            <a:avLst/>
          </a:prstGeom>
          <a:noFill/>
          <a:ln w="12700">
            <a:solidFill>
              <a:schemeClr val="tx1"/>
            </a:solidFill>
          </a:ln>
        </p:spPr>
        <p:txBody>
          <a:bodyPr wrap="square" rtlCol="0">
            <a:spAutoFit/>
          </a:bodyPr>
          <a:lstStyle>
            <a:defPPr>
              <a:defRPr lang="en-US"/>
            </a:defPPr>
            <a:lvl1pPr>
              <a:defRPr/>
            </a:lvl1pPr>
          </a:lstStyle>
          <a:p>
            <a:r>
              <a:rPr lang="en-US" dirty="0"/>
              <a:t>2. Gain new insights about trends over time and identify gaps in care</a:t>
            </a:r>
          </a:p>
        </p:txBody>
      </p:sp>
      <p:sp>
        <p:nvSpPr>
          <p:cNvPr id="5" name="TextBox 4">
            <a:extLst>
              <a:ext uri="{FF2B5EF4-FFF2-40B4-BE49-F238E27FC236}">
                <a16:creationId xmlns:a16="http://schemas.microsoft.com/office/drawing/2014/main" id="{BFC75946-AFE5-B619-5560-B2A6516FFF5E}"/>
              </a:ext>
            </a:extLst>
          </p:cNvPr>
          <p:cNvSpPr txBox="1"/>
          <p:nvPr/>
        </p:nvSpPr>
        <p:spPr>
          <a:xfrm>
            <a:off x="838200" y="5069469"/>
            <a:ext cx="5257800" cy="923330"/>
          </a:xfrm>
          <a:prstGeom prst="rect">
            <a:avLst/>
          </a:prstGeom>
          <a:noFill/>
          <a:ln w="12700">
            <a:solidFill>
              <a:schemeClr val="tx1"/>
            </a:solidFill>
          </a:ln>
        </p:spPr>
        <p:txBody>
          <a:bodyPr wrap="square" rtlCol="0">
            <a:spAutoFit/>
          </a:bodyPr>
          <a:lstStyle>
            <a:defPPr>
              <a:defRPr lang="en-US"/>
            </a:defPPr>
            <a:lvl1pPr>
              <a:defRPr/>
            </a:lvl1pPr>
          </a:lstStyle>
          <a:p>
            <a:r>
              <a:rPr lang="en-US" dirty="0"/>
              <a:t>3. Make informed and evidence-based decisions about how and where to spend time, effort and resources, then measure the impact of the change</a:t>
            </a:r>
          </a:p>
        </p:txBody>
      </p:sp>
      <p:sp>
        <p:nvSpPr>
          <p:cNvPr id="6" name="TextBox 5">
            <a:extLst>
              <a:ext uri="{FF2B5EF4-FFF2-40B4-BE49-F238E27FC236}">
                <a16:creationId xmlns:a16="http://schemas.microsoft.com/office/drawing/2014/main" id="{2305D0EB-E563-2F2E-DEEE-3548D11537C1}"/>
              </a:ext>
            </a:extLst>
          </p:cNvPr>
          <p:cNvSpPr txBox="1"/>
          <p:nvPr/>
        </p:nvSpPr>
        <p:spPr>
          <a:xfrm>
            <a:off x="7020560" y="1622306"/>
            <a:ext cx="4805680" cy="369332"/>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reporting UDS, QIP and PHMI data</a:t>
            </a:r>
          </a:p>
        </p:txBody>
      </p:sp>
      <p:sp>
        <p:nvSpPr>
          <p:cNvPr id="7" name="TextBox 6">
            <a:extLst>
              <a:ext uri="{FF2B5EF4-FFF2-40B4-BE49-F238E27FC236}">
                <a16:creationId xmlns:a16="http://schemas.microsoft.com/office/drawing/2014/main" id="{91685927-D904-35DC-E477-9CEA90C201C1}"/>
              </a:ext>
            </a:extLst>
          </p:cNvPr>
          <p:cNvSpPr txBox="1"/>
          <p:nvPr/>
        </p:nvSpPr>
        <p:spPr>
          <a:xfrm>
            <a:off x="7020560" y="2052430"/>
            <a:ext cx="4805680" cy="646331"/>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reporting to clinical leadership and the board of directors</a:t>
            </a:r>
          </a:p>
        </p:txBody>
      </p:sp>
      <p:sp>
        <p:nvSpPr>
          <p:cNvPr id="8" name="TextBox 7">
            <a:extLst>
              <a:ext uri="{FF2B5EF4-FFF2-40B4-BE49-F238E27FC236}">
                <a16:creationId xmlns:a16="http://schemas.microsoft.com/office/drawing/2014/main" id="{7FF8FAEB-DF33-EC72-ED87-B470E7C99123}"/>
              </a:ext>
            </a:extLst>
          </p:cNvPr>
          <p:cNvSpPr txBox="1"/>
          <p:nvPr/>
        </p:nvSpPr>
        <p:spPr>
          <a:xfrm>
            <a:off x="7020560" y="3105834"/>
            <a:ext cx="4805680" cy="646331"/>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Investigation of measures that appear lower than benchmarks or goals</a:t>
            </a:r>
          </a:p>
        </p:txBody>
      </p:sp>
      <p:sp>
        <p:nvSpPr>
          <p:cNvPr id="9" name="TextBox 8">
            <a:extLst>
              <a:ext uri="{FF2B5EF4-FFF2-40B4-BE49-F238E27FC236}">
                <a16:creationId xmlns:a16="http://schemas.microsoft.com/office/drawing/2014/main" id="{B0173FFE-663E-B690-6100-FD5391C9BFB0}"/>
              </a:ext>
            </a:extLst>
          </p:cNvPr>
          <p:cNvSpPr txBox="1"/>
          <p:nvPr/>
        </p:nvSpPr>
        <p:spPr>
          <a:xfrm>
            <a:off x="7020560" y="3698561"/>
            <a:ext cx="4805680" cy="923330"/>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Comparing results by sub-group of patients (i.e., by patient attributes, service-provider attributes, etc.)</a:t>
            </a:r>
          </a:p>
        </p:txBody>
      </p:sp>
      <p:sp>
        <p:nvSpPr>
          <p:cNvPr id="10" name="TextBox 9">
            <a:extLst>
              <a:ext uri="{FF2B5EF4-FFF2-40B4-BE49-F238E27FC236}">
                <a16:creationId xmlns:a16="http://schemas.microsoft.com/office/drawing/2014/main" id="{080D3618-72B8-01F0-DFDF-DCAD733B1A7E}"/>
              </a:ext>
            </a:extLst>
          </p:cNvPr>
          <p:cNvSpPr txBox="1"/>
          <p:nvPr/>
        </p:nvSpPr>
        <p:spPr>
          <a:xfrm>
            <a:off x="7020560" y="5080872"/>
            <a:ext cx="4805680" cy="369332"/>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Continual performance improvement</a:t>
            </a:r>
          </a:p>
        </p:txBody>
      </p:sp>
      <p:sp>
        <p:nvSpPr>
          <p:cNvPr id="11" name="TextBox 10">
            <a:extLst>
              <a:ext uri="{FF2B5EF4-FFF2-40B4-BE49-F238E27FC236}">
                <a16:creationId xmlns:a16="http://schemas.microsoft.com/office/drawing/2014/main" id="{7D9E3BDB-5340-74AD-FFEB-782253046DBF}"/>
              </a:ext>
            </a:extLst>
          </p:cNvPr>
          <p:cNvSpPr txBox="1"/>
          <p:nvPr/>
        </p:nvSpPr>
        <p:spPr>
          <a:xfrm>
            <a:off x="7020560" y="5628050"/>
            <a:ext cx="4805680" cy="646331"/>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PDSA cycles (and other similar approaches)</a:t>
            </a:r>
          </a:p>
        </p:txBody>
      </p:sp>
      <p:cxnSp>
        <p:nvCxnSpPr>
          <p:cNvPr id="13" name="Straight Arrow Connector 12">
            <a:extLst>
              <a:ext uri="{FF2B5EF4-FFF2-40B4-BE49-F238E27FC236}">
                <a16:creationId xmlns:a16="http://schemas.microsoft.com/office/drawing/2014/main" id="{31AA8108-94F3-D213-A9AC-55522E87655A}"/>
              </a:ext>
            </a:extLst>
          </p:cNvPr>
          <p:cNvCxnSpPr>
            <a:endCxn id="6" idx="1"/>
          </p:cNvCxnSpPr>
          <p:nvPr/>
        </p:nvCxnSpPr>
        <p:spPr>
          <a:xfrm flipV="1">
            <a:off x="6339840" y="1806972"/>
            <a:ext cx="680720" cy="2656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539AA53-5E7D-BFAF-7133-CF64197803AB}"/>
              </a:ext>
            </a:extLst>
          </p:cNvPr>
          <p:cNvCxnSpPr>
            <a:cxnSpLocks/>
          </p:cNvCxnSpPr>
          <p:nvPr/>
        </p:nvCxnSpPr>
        <p:spPr>
          <a:xfrm>
            <a:off x="6339840" y="2072640"/>
            <a:ext cx="680720" cy="3003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F97B75E-F436-9B4A-C289-AB84434DF641}"/>
              </a:ext>
            </a:extLst>
          </p:cNvPr>
          <p:cNvCxnSpPr/>
          <p:nvPr/>
        </p:nvCxnSpPr>
        <p:spPr>
          <a:xfrm flipV="1">
            <a:off x="6339840" y="3306706"/>
            <a:ext cx="680720" cy="2656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43D7E38-2E3B-824B-4854-929B8F18923D}"/>
              </a:ext>
            </a:extLst>
          </p:cNvPr>
          <p:cNvCxnSpPr>
            <a:cxnSpLocks/>
          </p:cNvCxnSpPr>
          <p:nvPr/>
        </p:nvCxnSpPr>
        <p:spPr>
          <a:xfrm>
            <a:off x="6339840" y="3572374"/>
            <a:ext cx="680720" cy="3003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F928F13-EAFF-16A0-AF71-43B75FCB9832}"/>
              </a:ext>
            </a:extLst>
          </p:cNvPr>
          <p:cNvCxnSpPr/>
          <p:nvPr/>
        </p:nvCxnSpPr>
        <p:spPr>
          <a:xfrm flipV="1">
            <a:off x="6339840" y="5258718"/>
            <a:ext cx="680720" cy="2656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F78AD54-1870-D279-EF48-4025DC4F547E}"/>
              </a:ext>
            </a:extLst>
          </p:cNvPr>
          <p:cNvCxnSpPr>
            <a:cxnSpLocks/>
          </p:cNvCxnSpPr>
          <p:nvPr/>
        </p:nvCxnSpPr>
        <p:spPr>
          <a:xfrm>
            <a:off x="6339840" y="5524386"/>
            <a:ext cx="680720" cy="3003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865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9AA9-D260-92A8-DCC5-EA473D3D0394}"/>
              </a:ext>
            </a:extLst>
          </p:cNvPr>
          <p:cNvSpPr>
            <a:spLocks noGrp="1"/>
          </p:cNvSpPr>
          <p:nvPr>
            <p:ph type="title"/>
          </p:nvPr>
        </p:nvSpPr>
        <p:spPr/>
        <p:txBody>
          <a:bodyPr/>
          <a:lstStyle/>
          <a:p>
            <a:r>
              <a:rPr lang="en-US" dirty="0"/>
              <a:t>Quality Assurance (QA):</a:t>
            </a:r>
            <a:br>
              <a:rPr lang="en-US" dirty="0"/>
            </a:br>
            <a:r>
              <a:rPr lang="en-US" dirty="0"/>
              <a:t>Relevant Tools to Visualize Summary Data</a:t>
            </a:r>
          </a:p>
        </p:txBody>
      </p:sp>
      <p:sp>
        <p:nvSpPr>
          <p:cNvPr id="5" name="Text Placeholder 4">
            <a:extLst>
              <a:ext uri="{FF2B5EF4-FFF2-40B4-BE49-F238E27FC236}">
                <a16:creationId xmlns:a16="http://schemas.microsoft.com/office/drawing/2014/main" id="{E3DEC8BE-8830-B45C-BA4B-FDC9E55CED6D}"/>
              </a:ext>
            </a:extLst>
          </p:cNvPr>
          <p:cNvSpPr>
            <a:spLocks noGrp="1"/>
          </p:cNvSpPr>
          <p:nvPr>
            <p:ph type="body" idx="1"/>
          </p:nvPr>
        </p:nvSpPr>
        <p:spPr/>
        <p:txBody>
          <a:bodyPr/>
          <a:lstStyle/>
          <a:p>
            <a:r>
              <a:rPr lang="en-US" dirty="0"/>
              <a:t>Covering Four Tools</a:t>
            </a:r>
          </a:p>
        </p:txBody>
      </p:sp>
    </p:spTree>
    <p:extLst>
      <p:ext uri="{BB962C8B-B14F-4D97-AF65-F5344CB8AC3E}">
        <p14:creationId xmlns:p14="http://schemas.microsoft.com/office/powerpoint/2010/main" val="179899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8980-C233-092E-0BD0-78D26F41D8EE}"/>
              </a:ext>
            </a:extLst>
          </p:cNvPr>
          <p:cNvSpPr>
            <a:spLocks noGrp="1"/>
          </p:cNvSpPr>
          <p:nvPr>
            <p:ph type="title"/>
          </p:nvPr>
        </p:nvSpPr>
        <p:spPr/>
        <p:txBody>
          <a:bodyPr/>
          <a:lstStyle/>
          <a:p>
            <a:r>
              <a:rPr lang="en-US" dirty="0"/>
              <a:t>Relevant Tools to Visualize Summary Data</a:t>
            </a:r>
          </a:p>
        </p:txBody>
      </p:sp>
      <p:sp>
        <p:nvSpPr>
          <p:cNvPr id="3" name="Content Placeholder 2">
            <a:extLst>
              <a:ext uri="{FF2B5EF4-FFF2-40B4-BE49-F238E27FC236}">
                <a16:creationId xmlns:a16="http://schemas.microsoft.com/office/drawing/2014/main" id="{21850F87-40E2-8539-1FC1-76ED13E0F35E}"/>
              </a:ext>
            </a:extLst>
          </p:cNvPr>
          <p:cNvSpPr>
            <a:spLocks noGrp="1"/>
          </p:cNvSpPr>
          <p:nvPr>
            <p:ph idx="1"/>
          </p:nvPr>
        </p:nvSpPr>
        <p:spPr/>
        <p:txBody>
          <a:bodyPr/>
          <a:lstStyle/>
          <a:p>
            <a:r>
              <a:rPr lang="en-US" dirty="0"/>
              <a:t>QA/QI process steps from a previous slide</a:t>
            </a:r>
          </a:p>
          <a:p>
            <a:endParaRPr lang="en-US" dirty="0"/>
          </a:p>
          <a:p>
            <a:endParaRPr lang="en-US" dirty="0"/>
          </a:p>
          <a:p>
            <a:r>
              <a:rPr lang="en-US" dirty="0"/>
              <a:t>We will overview the Relevant tools as they can be used in these process steps. </a:t>
            </a:r>
          </a:p>
          <a:p>
            <a:r>
              <a:rPr lang="en-US" dirty="0"/>
              <a:t>We will not dive deeply into the configuration details or cover the technical aspects of coding. Please refer to the Relevant Help files!</a:t>
            </a:r>
          </a:p>
          <a:p>
            <a:r>
              <a:rPr lang="en-US" dirty="0"/>
              <a:t>Download this slideshow and use it as a reference later</a:t>
            </a:r>
          </a:p>
        </p:txBody>
      </p:sp>
      <p:sp>
        <p:nvSpPr>
          <p:cNvPr id="4" name="TextBox 3">
            <a:extLst>
              <a:ext uri="{FF2B5EF4-FFF2-40B4-BE49-F238E27FC236}">
                <a16:creationId xmlns:a16="http://schemas.microsoft.com/office/drawing/2014/main" id="{EB228261-AE64-C92B-1A82-2E1BC982FDDF}"/>
              </a:ext>
            </a:extLst>
          </p:cNvPr>
          <p:cNvSpPr txBox="1"/>
          <p:nvPr/>
        </p:nvSpPr>
        <p:spPr>
          <a:xfrm>
            <a:off x="1132840" y="2326283"/>
            <a:ext cx="4008120" cy="923330"/>
          </a:xfrm>
          <a:prstGeom prst="rect">
            <a:avLst/>
          </a:prstGeom>
          <a:noFill/>
          <a:ln w="12700">
            <a:solidFill>
              <a:schemeClr val="tx1"/>
            </a:solidFill>
          </a:ln>
        </p:spPr>
        <p:txBody>
          <a:bodyPr wrap="square" rtlCol="0">
            <a:spAutoFit/>
          </a:bodyPr>
          <a:lstStyle/>
          <a:p>
            <a:r>
              <a:rPr lang="en-US" dirty="0"/>
              <a:t>1. Track progress toward goals and communicate results to clinic leaders, funders and the community</a:t>
            </a:r>
          </a:p>
        </p:txBody>
      </p:sp>
      <p:sp>
        <p:nvSpPr>
          <p:cNvPr id="5" name="TextBox 4">
            <a:extLst>
              <a:ext uri="{FF2B5EF4-FFF2-40B4-BE49-F238E27FC236}">
                <a16:creationId xmlns:a16="http://schemas.microsoft.com/office/drawing/2014/main" id="{00066D43-1FEA-C852-84E2-AEE886B6E34C}"/>
              </a:ext>
            </a:extLst>
          </p:cNvPr>
          <p:cNvSpPr txBox="1"/>
          <p:nvPr/>
        </p:nvSpPr>
        <p:spPr>
          <a:xfrm>
            <a:off x="5618480" y="2316123"/>
            <a:ext cx="3251200" cy="923330"/>
          </a:xfrm>
          <a:prstGeom prst="rect">
            <a:avLst/>
          </a:prstGeom>
          <a:noFill/>
          <a:ln w="12700">
            <a:solidFill>
              <a:schemeClr val="tx1"/>
            </a:solidFill>
          </a:ln>
        </p:spPr>
        <p:txBody>
          <a:bodyPr wrap="square" rtlCol="0">
            <a:spAutoFit/>
          </a:bodyPr>
          <a:lstStyle>
            <a:defPPr>
              <a:defRPr lang="en-US"/>
            </a:defPPr>
            <a:lvl1pPr>
              <a:defRPr/>
            </a:lvl1pPr>
          </a:lstStyle>
          <a:p>
            <a:r>
              <a:rPr lang="en-US" dirty="0"/>
              <a:t>2. Gain new insights about trends over time and identify gaps in care</a:t>
            </a:r>
          </a:p>
        </p:txBody>
      </p:sp>
    </p:spTree>
    <p:extLst>
      <p:ext uri="{BB962C8B-B14F-4D97-AF65-F5344CB8AC3E}">
        <p14:creationId xmlns:p14="http://schemas.microsoft.com/office/powerpoint/2010/main" val="392111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B9AB-8FF7-D7E9-3839-72FC2341C92F}"/>
              </a:ext>
            </a:extLst>
          </p:cNvPr>
          <p:cNvSpPr>
            <a:spLocks noGrp="1"/>
          </p:cNvSpPr>
          <p:nvPr>
            <p:ph type="title"/>
          </p:nvPr>
        </p:nvSpPr>
        <p:spPr>
          <a:xfrm>
            <a:off x="838200" y="365126"/>
            <a:ext cx="10515600" cy="855354"/>
          </a:xfrm>
        </p:spPr>
        <p:txBody>
          <a:bodyPr/>
          <a:lstStyle/>
          <a:p>
            <a:r>
              <a:rPr lang="en-US" dirty="0">
                <a:solidFill>
                  <a:srgbClr val="0070C0"/>
                </a:solidFill>
              </a:rPr>
              <a:t>Part A. Quality Measures</a:t>
            </a:r>
          </a:p>
        </p:txBody>
      </p:sp>
      <p:sp>
        <p:nvSpPr>
          <p:cNvPr id="3" name="Content Placeholder 2">
            <a:extLst>
              <a:ext uri="{FF2B5EF4-FFF2-40B4-BE49-F238E27FC236}">
                <a16:creationId xmlns:a16="http://schemas.microsoft.com/office/drawing/2014/main" id="{0087010B-09D3-1835-74CB-E42499B3B429}"/>
              </a:ext>
            </a:extLst>
          </p:cNvPr>
          <p:cNvSpPr>
            <a:spLocks noGrp="1"/>
          </p:cNvSpPr>
          <p:nvPr>
            <p:ph idx="1"/>
          </p:nvPr>
        </p:nvSpPr>
        <p:spPr>
          <a:xfrm>
            <a:off x="838200" y="1269082"/>
            <a:ext cx="10515600" cy="4351338"/>
          </a:xfrm>
        </p:spPr>
        <p:txBody>
          <a:bodyPr/>
          <a:lstStyle/>
          <a:p>
            <a:r>
              <a:rPr lang="en-US" dirty="0"/>
              <a:t>Relevant has several standard UDS and QIP Quality Measures</a:t>
            </a:r>
          </a:p>
          <a:p>
            <a:r>
              <a:rPr lang="en-US" dirty="0"/>
              <a:t>Health centers can also create their own</a:t>
            </a:r>
          </a:p>
          <a:p>
            <a:r>
              <a:rPr lang="en-US" i="1" dirty="0"/>
              <a:t>What are we trying to accomplish? </a:t>
            </a:r>
            <a:r>
              <a:rPr lang="en-US" dirty="0"/>
              <a:t>Add Compliance Targets to measures so that you can see where you stand relative to them. From the Quality Measures Overview Screen in Relevant:</a:t>
            </a:r>
          </a:p>
        </p:txBody>
      </p:sp>
      <p:pic>
        <p:nvPicPr>
          <p:cNvPr id="5" name="Picture 4">
            <a:extLst>
              <a:ext uri="{FF2B5EF4-FFF2-40B4-BE49-F238E27FC236}">
                <a16:creationId xmlns:a16="http://schemas.microsoft.com/office/drawing/2014/main" id="{4126D211-A5EB-A5BB-35C9-CBA102191880}"/>
              </a:ext>
            </a:extLst>
          </p:cNvPr>
          <p:cNvPicPr>
            <a:picLocks noChangeAspect="1"/>
          </p:cNvPicPr>
          <p:nvPr/>
        </p:nvPicPr>
        <p:blipFill>
          <a:blip r:embed="rId2"/>
          <a:stretch>
            <a:fillRect/>
          </a:stretch>
        </p:blipFill>
        <p:spPr>
          <a:xfrm>
            <a:off x="1203967" y="4338669"/>
            <a:ext cx="9047473" cy="1123135"/>
          </a:xfrm>
          <a:prstGeom prst="rect">
            <a:avLst/>
          </a:prstGeom>
          <a:ln w="9525">
            <a:solidFill>
              <a:schemeClr val="tx1">
                <a:lumMod val="60000"/>
                <a:lumOff val="40000"/>
              </a:schemeClr>
            </a:solidFill>
          </a:ln>
        </p:spPr>
      </p:pic>
      <p:sp>
        <p:nvSpPr>
          <p:cNvPr id="8" name="Oval 7">
            <a:extLst>
              <a:ext uri="{FF2B5EF4-FFF2-40B4-BE49-F238E27FC236}">
                <a16:creationId xmlns:a16="http://schemas.microsoft.com/office/drawing/2014/main" id="{1E041DC8-357F-2489-C037-DA60E1C7C028}"/>
              </a:ext>
            </a:extLst>
          </p:cNvPr>
          <p:cNvSpPr/>
          <p:nvPr/>
        </p:nvSpPr>
        <p:spPr>
          <a:xfrm>
            <a:off x="7752080" y="4556782"/>
            <a:ext cx="2570480" cy="296386"/>
          </a:xfrm>
          <a:prstGeom prst="ellipse">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C8CA261-E619-18A1-4D4E-45FE32FA1A55}"/>
              </a:ext>
            </a:extLst>
          </p:cNvPr>
          <p:cNvCxnSpPr>
            <a:cxnSpLocks/>
          </p:cNvCxnSpPr>
          <p:nvPr/>
        </p:nvCxnSpPr>
        <p:spPr>
          <a:xfrm flipH="1" flipV="1">
            <a:off x="6970395" y="4126972"/>
            <a:ext cx="2066925" cy="32075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82995CD-D826-27ED-9A64-340F673B0EB5}"/>
              </a:ext>
            </a:extLst>
          </p:cNvPr>
          <p:cNvSpPr txBox="1"/>
          <p:nvPr/>
        </p:nvSpPr>
        <p:spPr>
          <a:xfrm>
            <a:off x="5759588" y="3917258"/>
            <a:ext cx="1280160" cy="707886"/>
          </a:xfrm>
          <a:prstGeom prst="rect">
            <a:avLst/>
          </a:prstGeom>
          <a:noFill/>
        </p:spPr>
        <p:txBody>
          <a:bodyPr wrap="square" rtlCol="0">
            <a:spAutoFit/>
          </a:bodyPr>
          <a:lstStyle>
            <a:defPPr>
              <a:defRPr lang="en-US"/>
            </a:defPPr>
            <a:lvl1pPr>
              <a:defRPr sz="2400">
                <a:solidFill>
                  <a:srgbClr val="FF0000"/>
                </a:solidFill>
              </a:defRPr>
            </a:lvl1pPr>
          </a:lstStyle>
          <a:p>
            <a:pPr algn="ctr"/>
            <a:r>
              <a:rPr lang="en-US" sz="2000" dirty="0"/>
              <a:t>Measure goal</a:t>
            </a:r>
          </a:p>
        </p:txBody>
      </p:sp>
      <p:sp>
        <p:nvSpPr>
          <p:cNvPr id="12" name="TextBox 11">
            <a:extLst>
              <a:ext uri="{FF2B5EF4-FFF2-40B4-BE49-F238E27FC236}">
                <a16:creationId xmlns:a16="http://schemas.microsoft.com/office/drawing/2014/main" id="{961A4AFC-1DA4-879C-91DA-B5798FC9B618}"/>
              </a:ext>
            </a:extLst>
          </p:cNvPr>
          <p:cNvSpPr txBox="1"/>
          <p:nvPr/>
        </p:nvSpPr>
        <p:spPr>
          <a:xfrm>
            <a:off x="8796838" y="5596947"/>
            <a:ext cx="2419350" cy="830997"/>
          </a:xfrm>
          <a:prstGeom prst="rect">
            <a:avLst/>
          </a:prstGeom>
          <a:noFill/>
        </p:spPr>
        <p:txBody>
          <a:bodyPr wrap="square" rtlCol="0">
            <a:spAutoFit/>
          </a:bodyPr>
          <a:lstStyle/>
          <a:p>
            <a:r>
              <a:rPr lang="en-US" sz="2400" dirty="0">
                <a:solidFill>
                  <a:srgbClr val="FF0000"/>
                </a:solidFill>
              </a:rPr>
              <a:t>The data trend over time</a:t>
            </a:r>
          </a:p>
        </p:txBody>
      </p:sp>
      <p:sp>
        <p:nvSpPr>
          <p:cNvPr id="13" name="Oval 12">
            <a:extLst>
              <a:ext uri="{FF2B5EF4-FFF2-40B4-BE49-F238E27FC236}">
                <a16:creationId xmlns:a16="http://schemas.microsoft.com/office/drawing/2014/main" id="{EDD095E8-8103-0CF0-41A9-B4A870A0B2EB}"/>
              </a:ext>
            </a:extLst>
          </p:cNvPr>
          <p:cNvSpPr/>
          <p:nvPr/>
        </p:nvSpPr>
        <p:spPr>
          <a:xfrm>
            <a:off x="7663180" y="4841680"/>
            <a:ext cx="2659380" cy="331967"/>
          </a:xfrm>
          <a:prstGeom prst="ellipse">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BB79675-47EA-514F-A2E2-C8B4DA5ED896}"/>
              </a:ext>
            </a:extLst>
          </p:cNvPr>
          <p:cNvCxnSpPr>
            <a:cxnSpLocks/>
          </p:cNvCxnSpPr>
          <p:nvPr/>
        </p:nvCxnSpPr>
        <p:spPr>
          <a:xfrm>
            <a:off x="9022687" y="5240767"/>
            <a:ext cx="523240" cy="44677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26B9C41-9125-6CCF-45F2-56908A52C029}"/>
              </a:ext>
            </a:extLst>
          </p:cNvPr>
          <p:cNvCxnSpPr>
            <a:cxnSpLocks/>
          </p:cNvCxnSpPr>
          <p:nvPr/>
        </p:nvCxnSpPr>
        <p:spPr>
          <a:xfrm flipV="1">
            <a:off x="4485957" y="4203732"/>
            <a:ext cx="1376363" cy="49666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CF178E3-59A3-4412-25BC-2EEAB2F4A4C6}"/>
              </a:ext>
            </a:extLst>
          </p:cNvPr>
          <p:cNvSpPr txBox="1"/>
          <p:nvPr/>
        </p:nvSpPr>
        <p:spPr>
          <a:xfrm>
            <a:off x="4608760" y="5719624"/>
            <a:ext cx="3395097" cy="707886"/>
          </a:xfrm>
          <a:prstGeom prst="rect">
            <a:avLst/>
          </a:prstGeom>
          <a:noFill/>
        </p:spPr>
        <p:txBody>
          <a:bodyPr wrap="square" rtlCol="0">
            <a:spAutoFit/>
          </a:bodyPr>
          <a:lstStyle>
            <a:defPPr>
              <a:defRPr lang="en-US"/>
            </a:defPPr>
            <a:lvl1pPr>
              <a:defRPr sz="2400">
                <a:solidFill>
                  <a:srgbClr val="FF0000"/>
                </a:solidFill>
              </a:defRPr>
            </a:lvl1pPr>
          </a:lstStyle>
          <a:p>
            <a:pPr algn="ctr"/>
            <a:r>
              <a:rPr lang="en-US" sz="2000" dirty="0"/>
              <a:t>Difference between the current status and goal</a:t>
            </a:r>
          </a:p>
        </p:txBody>
      </p:sp>
      <p:sp>
        <p:nvSpPr>
          <p:cNvPr id="4" name="TextBox 3">
            <a:extLst>
              <a:ext uri="{FF2B5EF4-FFF2-40B4-BE49-F238E27FC236}">
                <a16:creationId xmlns:a16="http://schemas.microsoft.com/office/drawing/2014/main" id="{355BD4EB-3FA8-B3B6-F732-FE36B0686246}"/>
              </a:ext>
            </a:extLst>
          </p:cNvPr>
          <p:cNvSpPr txBox="1"/>
          <p:nvPr/>
        </p:nvSpPr>
        <p:spPr>
          <a:xfrm>
            <a:off x="1126327" y="5712866"/>
            <a:ext cx="2108194" cy="461665"/>
          </a:xfrm>
          <a:prstGeom prst="rect">
            <a:avLst/>
          </a:prstGeom>
          <a:noFill/>
        </p:spPr>
        <p:txBody>
          <a:bodyPr wrap="square" rtlCol="0">
            <a:spAutoFit/>
          </a:bodyPr>
          <a:lstStyle/>
          <a:p>
            <a:r>
              <a:rPr lang="en-US" sz="2400" dirty="0">
                <a:solidFill>
                  <a:srgbClr val="FF0000"/>
                </a:solidFill>
              </a:rPr>
              <a:t>Current status</a:t>
            </a:r>
          </a:p>
        </p:txBody>
      </p:sp>
      <p:cxnSp>
        <p:nvCxnSpPr>
          <p:cNvPr id="6" name="Straight Arrow Connector 5">
            <a:extLst>
              <a:ext uri="{FF2B5EF4-FFF2-40B4-BE49-F238E27FC236}">
                <a16:creationId xmlns:a16="http://schemas.microsoft.com/office/drawing/2014/main" id="{18967D02-D352-F937-C245-E2ED9C054B96}"/>
              </a:ext>
            </a:extLst>
          </p:cNvPr>
          <p:cNvCxnSpPr>
            <a:cxnSpLocks/>
          </p:cNvCxnSpPr>
          <p:nvPr/>
        </p:nvCxnSpPr>
        <p:spPr>
          <a:xfrm>
            <a:off x="1940560" y="5386845"/>
            <a:ext cx="142240" cy="39196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Right Brace 8">
            <a:extLst>
              <a:ext uri="{FF2B5EF4-FFF2-40B4-BE49-F238E27FC236}">
                <a16:creationId xmlns:a16="http://schemas.microsoft.com/office/drawing/2014/main" id="{6B912F0C-E846-FC5A-BAFE-913934CE2DE7}"/>
              </a:ext>
            </a:extLst>
          </p:cNvPr>
          <p:cNvSpPr/>
          <p:nvPr/>
        </p:nvSpPr>
        <p:spPr>
          <a:xfrm rot="5400000">
            <a:off x="5961745" y="4659656"/>
            <a:ext cx="496665" cy="1745530"/>
          </a:xfrm>
          <a:prstGeom prst="rightBrace">
            <a:avLst>
              <a:gd name="adj1" fmla="val 8333"/>
              <a:gd name="adj2" fmla="val 4892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4494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animBg="1"/>
      <p:bldP spid="22" grpId="0"/>
      <p:bldP spid="4"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2B8C-0FF3-AC51-493D-E8DA2C0F9BEE}"/>
              </a:ext>
            </a:extLst>
          </p:cNvPr>
          <p:cNvSpPr>
            <a:spLocks noGrp="1"/>
          </p:cNvSpPr>
          <p:nvPr>
            <p:ph type="title"/>
          </p:nvPr>
        </p:nvSpPr>
        <p:spPr>
          <a:xfrm>
            <a:off x="460516" y="365125"/>
            <a:ext cx="10515600" cy="859099"/>
          </a:xfrm>
        </p:spPr>
        <p:txBody>
          <a:bodyPr/>
          <a:lstStyle/>
          <a:p>
            <a:r>
              <a:rPr lang="en-US" dirty="0"/>
              <a:t>Viewing Measure Results</a:t>
            </a:r>
          </a:p>
        </p:txBody>
      </p:sp>
      <p:sp>
        <p:nvSpPr>
          <p:cNvPr id="3" name="Content Placeholder 2">
            <a:extLst>
              <a:ext uri="{FF2B5EF4-FFF2-40B4-BE49-F238E27FC236}">
                <a16:creationId xmlns:a16="http://schemas.microsoft.com/office/drawing/2014/main" id="{775215E1-BD76-9006-B7CA-142C97213827}"/>
              </a:ext>
            </a:extLst>
          </p:cNvPr>
          <p:cNvSpPr>
            <a:spLocks noGrp="1"/>
          </p:cNvSpPr>
          <p:nvPr>
            <p:ph idx="1"/>
          </p:nvPr>
        </p:nvSpPr>
        <p:spPr>
          <a:xfrm>
            <a:off x="460516" y="1224224"/>
            <a:ext cx="11545957" cy="4351338"/>
          </a:xfrm>
        </p:spPr>
        <p:txBody>
          <a:bodyPr>
            <a:normAutofit/>
          </a:bodyPr>
          <a:lstStyle/>
          <a:p>
            <a:r>
              <a:rPr lang="en-US" dirty="0"/>
              <a:t>Measures display a rolling measurement period, typically a series of year-long measurement periods ending the last day of the month</a:t>
            </a:r>
          </a:p>
          <a:p>
            <a:r>
              <a:rPr lang="en-US" dirty="0"/>
              <a:t>You can see the current measurement period result or past results</a:t>
            </a:r>
          </a:p>
          <a:p>
            <a:r>
              <a:rPr lang="en-US" dirty="0"/>
              <a:t>The graph shows the trend over time (each data point is one measurement period ending at the end of the month)</a:t>
            </a:r>
          </a:p>
          <a:p>
            <a:pPr marL="0" indent="0">
              <a:buNone/>
            </a:pPr>
            <a:r>
              <a:rPr lang="en-US" u="sng" dirty="0"/>
              <a:t>On measures overview screen</a:t>
            </a:r>
            <a:r>
              <a:rPr lang="en-US" dirty="0"/>
              <a:t>        </a:t>
            </a:r>
            <a:r>
              <a:rPr lang="en-US" u="sng" dirty="0"/>
              <a:t>On specific measure screen</a:t>
            </a:r>
          </a:p>
        </p:txBody>
      </p:sp>
      <p:pic>
        <p:nvPicPr>
          <p:cNvPr id="7" name="Picture 6">
            <a:extLst>
              <a:ext uri="{FF2B5EF4-FFF2-40B4-BE49-F238E27FC236}">
                <a16:creationId xmlns:a16="http://schemas.microsoft.com/office/drawing/2014/main" id="{77E5A4D0-78CC-52C6-BE93-EB0B8EA89EBD}"/>
              </a:ext>
            </a:extLst>
          </p:cNvPr>
          <p:cNvPicPr>
            <a:picLocks noChangeAspect="1"/>
          </p:cNvPicPr>
          <p:nvPr/>
        </p:nvPicPr>
        <p:blipFill>
          <a:blip r:embed="rId2"/>
          <a:stretch>
            <a:fillRect/>
          </a:stretch>
        </p:blipFill>
        <p:spPr>
          <a:xfrm>
            <a:off x="1793019" y="4655108"/>
            <a:ext cx="2148840" cy="743140"/>
          </a:xfrm>
          <a:prstGeom prst="rect">
            <a:avLst/>
          </a:prstGeom>
          <a:ln w="12700">
            <a:solidFill>
              <a:schemeClr val="tx2">
                <a:lumMod val="60000"/>
                <a:lumOff val="40000"/>
              </a:schemeClr>
            </a:solidFill>
          </a:ln>
        </p:spPr>
      </p:pic>
      <p:pic>
        <p:nvPicPr>
          <p:cNvPr id="5" name="Picture 4">
            <a:extLst>
              <a:ext uri="{FF2B5EF4-FFF2-40B4-BE49-F238E27FC236}">
                <a16:creationId xmlns:a16="http://schemas.microsoft.com/office/drawing/2014/main" id="{1A68AAC0-9368-D5DC-B9E9-924DC194A166}"/>
              </a:ext>
            </a:extLst>
          </p:cNvPr>
          <p:cNvPicPr>
            <a:picLocks noChangeAspect="1"/>
          </p:cNvPicPr>
          <p:nvPr/>
        </p:nvPicPr>
        <p:blipFill>
          <a:blip r:embed="rId3"/>
          <a:stretch>
            <a:fillRect/>
          </a:stretch>
        </p:blipFill>
        <p:spPr>
          <a:xfrm>
            <a:off x="6990522" y="4313560"/>
            <a:ext cx="2609850" cy="2189254"/>
          </a:xfrm>
          <a:prstGeom prst="rect">
            <a:avLst/>
          </a:prstGeom>
        </p:spPr>
      </p:pic>
    </p:spTree>
    <p:extLst>
      <p:ext uri="{BB962C8B-B14F-4D97-AF65-F5344CB8AC3E}">
        <p14:creationId xmlns:p14="http://schemas.microsoft.com/office/powerpoint/2010/main" val="150092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27A761-AA17-1478-35E6-655836324B51}"/>
              </a:ext>
            </a:extLst>
          </p:cNvPr>
          <p:cNvPicPr>
            <a:picLocks noChangeAspect="1"/>
          </p:cNvPicPr>
          <p:nvPr/>
        </p:nvPicPr>
        <p:blipFill>
          <a:blip r:embed="rId2"/>
          <a:stretch>
            <a:fillRect/>
          </a:stretch>
        </p:blipFill>
        <p:spPr>
          <a:xfrm>
            <a:off x="0" y="511334"/>
            <a:ext cx="12192000" cy="5835331"/>
          </a:xfrm>
          <a:prstGeom prst="rect">
            <a:avLst/>
          </a:prstGeom>
        </p:spPr>
      </p:pic>
      <p:sp>
        <p:nvSpPr>
          <p:cNvPr id="6" name="Arrow: Right 5">
            <a:extLst>
              <a:ext uri="{FF2B5EF4-FFF2-40B4-BE49-F238E27FC236}">
                <a16:creationId xmlns:a16="http://schemas.microsoft.com/office/drawing/2014/main" id="{847CDD2F-8268-911E-0099-6F3B20A48A7E}"/>
              </a:ext>
            </a:extLst>
          </p:cNvPr>
          <p:cNvSpPr/>
          <p:nvPr/>
        </p:nvSpPr>
        <p:spPr>
          <a:xfrm rot="10800000">
            <a:off x="2204720" y="955040"/>
            <a:ext cx="629920" cy="4673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E1F588A-5F29-C5B6-8996-67E18E6B3822}"/>
              </a:ext>
            </a:extLst>
          </p:cNvPr>
          <p:cNvSpPr/>
          <p:nvPr/>
        </p:nvSpPr>
        <p:spPr>
          <a:xfrm>
            <a:off x="9906000" y="1523999"/>
            <a:ext cx="2184400" cy="71120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91D51D8-0A74-29A0-58CE-0CBFD53E9114}"/>
              </a:ext>
            </a:extLst>
          </p:cNvPr>
          <p:cNvSpPr/>
          <p:nvPr/>
        </p:nvSpPr>
        <p:spPr>
          <a:xfrm rot="5400000">
            <a:off x="10683240" y="873761"/>
            <a:ext cx="629920" cy="4673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7CA0522-DB13-5299-21A7-1A79544A14AA}"/>
              </a:ext>
            </a:extLst>
          </p:cNvPr>
          <p:cNvSpPr/>
          <p:nvPr/>
        </p:nvSpPr>
        <p:spPr>
          <a:xfrm>
            <a:off x="4815840" y="2235200"/>
            <a:ext cx="7274560" cy="11938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DEF23E2-BB01-CE45-0419-9209BA763F37}"/>
              </a:ext>
            </a:extLst>
          </p:cNvPr>
          <p:cNvSpPr/>
          <p:nvPr/>
        </p:nvSpPr>
        <p:spPr>
          <a:xfrm rot="5400000">
            <a:off x="7950200" y="1605279"/>
            <a:ext cx="629920" cy="4673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3D7A46-3648-07FC-BA1F-BFD293A3919C}"/>
              </a:ext>
            </a:extLst>
          </p:cNvPr>
          <p:cNvSpPr txBox="1"/>
          <p:nvPr/>
        </p:nvSpPr>
        <p:spPr>
          <a:xfrm>
            <a:off x="162560" y="75634"/>
            <a:ext cx="5750560" cy="461665"/>
          </a:xfrm>
          <a:prstGeom prst="rect">
            <a:avLst/>
          </a:prstGeom>
          <a:noFill/>
        </p:spPr>
        <p:txBody>
          <a:bodyPr wrap="square" rtlCol="0">
            <a:spAutoFit/>
          </a:bodyPr>
          <a:lstStyle/>
          <a:p>
            <a:r>
              <a:rPr lang="en-US" sz="2400" b="1" dirty="0">
                <a:solidFill>
                  <a:srgbClr val="FF0000"/>
                </a:solidFill>
              </a:rPr>
              <a:t>Quality Measures Overview Screen</a:t>
            </a:r>
          </a:p>
        </p:txBody>
      </p:sp>
      <p:sp>
        <p:nvSpPr>
          <p:cNvPr id="3" name="TextBox 2">
            <a:extLst>
              <a:ext uri="{FF2B5EF4-FFF2-40B4-BE49-F238E27FC236}">
                <a16:creationId xmlns:a16="http://schemas.microsoft.com/office/drawing/2014/main" id="{D764DD64-7A4F-FBA6-F8BA-9BDA6AE04242}"/>
              </a:ext>
            </a:extLst>
          </p:cNvPr>
          <p:cNvSpPr txBox="1"/>
          <p:nvPr/>
        </p:nvSpPr>
        <p:spPr>
          <a:xfrm>
            <a:off x="8117840" y="362631"/>
            <a:ext cx="4109720" cy="461665"/>
          </a:xfrm>
          <a:prstGeom prst="rect">
            <a:avLst/>
          </a:prstGeom>
          <a:noFill/>
        </p:spPr>
        <p:txBody>
          <a:bodyPr wrap="square" rtlCol="0">
            <a:spAutoFit/>
          </a:bodyPr>
          <a:lstStyle/>
          <a:p>
            <a:r>
              <a:rPr lang="en-US" sz="2400" dirty="0">
                <a:solidFill>
                  <a:srgbClr val="FF0000"/>
                </a:solidFill>
              </a:rPr>
              <a:t>Measurement period options</a:t>
            </a:r>
          </a:p>
        </p:txBody>
      </p:sp>
      <p:sp>
        <p:nvSpPr>
          <p:cNvPr id="4" name="TextBox 3">
            <a:extLst>
              <a:ext uri="{FF2B5EF4-FFF2-40B4-BE49-F238E27FC236}">
                <a16:creationId xmlns:a16="http://schemas.microsoft.com/office/drawing/2014/main" id="{BE3CED90-DD4A-A3AB-7841-4A0D0FDF7013}"/>
              </a:ext>
            </a:extLst>
          </p:cNvPr>
          <p:cNvSpPr txBox="1"/>
          <p:nvPr/>
        </p:nvSpPr>
        <p:spPr>
          <a:xfrm>
            <a:off x="5188226" y="1442718"/>
            <a:ext cx="2960094" cy="461665"/>
          </a:xfrm>
          <a:prstGeom prst="rect">
            <a:avLst/>
          </a:prstGeom>
          <a:noFill/>
        </p:spPr>
        <p:txBody>
          <a:bodyPr wrap="square" rtlCol="0">
            <a:spAutoFit/>
          </a:bodyPr>
          <a:lstStyle/>
          <a:p>
            <a:pPr algn="r"/>
            <a:r>
              <a:rPr lang="en-US" sz="2400" dirty="0">
                <a:solidFill>
                  <a:srgbClr val="FF0000"/>
                </a:solidFill>
              </a:rPr>
              <a:t>Available Data Filters</a:t>
            </a:r>
          </a:p>
        </p:txBody>
      </p:sp>
    </p:spTree>
    <p:extLst>
      <p:ext uri="{BB962C8B-B14F-4D97-AF65-F5344CB8AC3E}">
        <p14:creationId xmlns:p14="http://schemas.microsoft.com/office/powerpoint/2010/main" val="347278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4F87-5B44-5CA1-0FA6-3F82F3395B49}"/>
              </a:ext>
            </a:extLst>
          </p:cNvPr>
          <p:cNvSpPr>
            <a:spLocks noGrp="1"/>
          </p:cNvSpPr>
          <p:nvPr>
            <p:ph type="title"/>
          </p:nvPr>
        </p:nvSpPr>
        <p:spPr/>
        <p:txBody>
          <a:bodyPr/>
          <a:lstStyle/>
          <a:p>
            <a:r>
              <a:rPr lang="en-US" dirty="0"/>
              <a:t>Measurement Period Options</a:t>
            </a:r>
          </a:p>
        </p:txBody>
      </p:sp>
      <p:pic>
        <p:nvPicPr>
          <p:cNvPr id="5" name="Picture 4">
            <a:extLst>
              <a:ext uri="{FF2B5EF4-FFF2-40B4-BE49-F238E27FC236}">
                <a16:creationId xmlns:a16="http://schemas.microsoft.com/office/drawing/2014/main" id="{792C3D91-2116-A504-B201-C95F96C4AE15}"/>
              </a:ext>
            </a:extLst>
          </p:cNvPr>
          <p:cNvPicPr>
            <a:picLocks noChangeAspect="1"/>
          </p:cNvPicPr>
          <p:nvPr/>
        </p:nvPicPr>
        <p:blipFill>
          <a:blip r:embed="rId2"/>
          <a:stretch>
            <a:fillRect/>
          </a:stretch>
        </p:blipFill>
        <p:spPr>
          <a:xfrm>
            <a:off x="709929" y="1568450"/>
            <a:ext cx="4943925" cy="3125470"/>
          </a:xfrm>
          <a:prstGeom prst="rect">
            <a:avLst/>
          </a:prstGeom>
        </p:spPr>
      </p:pic>
      <p:pic>
        <p:nvPicPr>
          <p:cNvPr id="7" name="Picture 6">
            <a:extLst>
              <a:ext uri="{FF2B5EF4-FFF2-40B4-BE49-F238E27FC236}">
                <a16:creationId xmlns:a16="http://schemas.microsoft.com/office/drawing/2014/main" id="{4094F413-34D8-7D4E-EC6A-B81B8C65BD9B}"/>
              </a:ext>
            </a:extLst>
          </p:cNvPr>
          <p:cNvPicPr>
            <a:picLocks noChangeAspect="1"/>
          </p:cNvPicPr>
          <p:nvPr/>
        </p:nvPicPr>
        <p:blipFill>
          <a:blip r:embed="rId3"/>
          <a:stretch>
            <a:fillRect/>
          </a:stretch>
        </p:blipFill>
        <p:spPr>
          <a:xfrm>
            <a:off x="6963793" y="4307285"/>
            <a:ext cx="2124075" cy="1962150"/>
          </a:xfrm>
          <a:prstGeom prst="rect">
            <a:avLst/>
          </a:prstGeom>
        </p:spPr>
      </p:pic>
      <p:sp>
        <p:nvSpPr>
          <p:cNvPr id="8" name="TextBox 7">
            <a:extLst>
              <a:ext uri="{FF2B5EF4-FFF2-40B4-BE49-F238E27FC236}">
                <a16:creationId xmlns:a16="http://schemas.microsoft.com/office/drawing/2014/main" id="{9E30BC89-982B-C8D9-21C7-26DFDAE45EA9}"/>
              </a:ext>
            </a:extLst>
          </p:cNvPr>
          <p:cNvSpPr txBox="1"/>
          <p:nvPr/>
        </p:nvSpPr>
        <p:spPr>
          <a:xfrm>
            <a:off x="9239316" y="4693920"/>
            <a:ext cx="1651000" cy="1323439"/>
          </a:xfrm>
          <a:prstGeom prst="rect">
            <a:avLst/>
          </a:prstGeom>
          <a:noFill/>
        </p:spPr>
        <p:txBody>
          <a:bodyPr wrap="square" rtlCol="0">
            <a:spAutoFit/>
          </a:bodyPr>
          <a:lstStyle/>
          <a:p>
            <a:r>
              <a:rPr lang="en-US" sz="2000" dirty="0">
                <a:solidFill>
                  <a:srgbClr val="FF0000"/>
                </a:solidFill>
              </a:rPr>
              <a:t>List of many individual measurement periods</a:t>
            </a:r>
          </a:p>
        </p:txBody>
      </p:sp>
      <p:sp>
        <p:nvSpPr>
          <p:cNvPr id="9" name="TextBox 8">
            <a:extLst>
              <a:ext uri="{FF2B5EF4-FFF2-40B4-BE49-F238E27FC236}">
                <a16:creationId xmlns:a16="http://schemas.microsoft.com/office/drawing/2014/main" id="{41FABA82-D424-FAA4-1FFD-78C07B9B558B}"/>
              </a:ext>
            </a:extLst>
          </p:cNvPr>
          <p:cNvSpPr txBox="1"/>
          <p:nvPr/>
        </p:nvSpPr>
        <p:spPr>
          <a:xfrm>
            <a:off x="7454349" y="2690336"/>
            <a:ext cx="4615732" cy="1015663"/>
          </a:xfrm>
          <a:prstGeom prst="rect">
            <a:avLst/>
          </a:prstGeom>
          <a:noFill/>
        </p:spPr>
        <p:txBody>
          <a:bodyPr wrap="square" rtlCol="0">
            <a:spAutoFit/>
          </a:bodyPr>
          <a:lstStyle>
            <a:defPPr>
              <a:defRPr lang="en-US"/>
            </a:defPPr>
            <a:lvl1pPr>
              <a:defRPr>
                <a:solidFill>
                  <a:srgbClr val="FF0000"/>
                </a:solidFill>
              </a:defRPr>
            </a:lvl1pPr>
          </a:lstStyle>
          <a:p>
            <a:r>
              <a:rPr lang="en-US" sz="2000" dirty="0"/>
              <a:t>The denominator and numerator include patients who meet the definitions for the year so far.</a:t>
            </a:r>
          </a:p>
        </p:txBody>
      </p:sp>
      <p:cxnSp>
        <p:nvCxnSpPr>
          <p:cNvPr id="11" name="Straight Arrow Connector 10">
            <a:extLst>
              <a:ext uri="{FF2B5EF4-FFF2-40B4-BE49-F238E27FC236}">
                <a16:creationId xmlns:a16="http://schemas.microsoft.com/office/drawing/2014/main" id="{DA64BFBC-60AF-1878-287A-C3D020738479}"/>
              </a:ext>
            </a:extLst>
          </p:cNvPr>
          <p:cNvCxnSpPr>
            <a:cxnSpLocks/>
          </p:cNvCxnSpPr>
          <p:nvPr/>
        </p:nvCxnSpPr>
        <p:spPr>
          <a:xfrm flipV="1">
            <a:off x="4978400" y="2126974"/>
            <a:ext cx="2358206" cy="56336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7686976-3784-4ABB-868C-C7851E64848B}"/>
              </a:ext>
            </a:extLst>
          </p:cNvPr>
          <p:cNvCxnSpPr>
            <a:cxnSpLocks/>
          </p:cNvCxnSpPr>
          <p:nvPr/>
        </p:nvCxnSpPr>
        <p:spPr>
          <a:xfrm flipV="1">
            <a:off x="4846320" y="2857103"/>
            <a:ext cx="2608029" cy="36933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C07A265-BD72-AD72-838F-DB8F161FFE81}"/>
              </a:ext>
            </a:extLst>
          </p:cNvPr>
          <p:cNvCxnSpPr>
            <a:cxnSpLocks/>
            <a:endCxn id="18" idx="1"/>
          </p:cNvCxnSpPr>
          <p:nvPr/>
        </p:nvCxnSpPr>
        <p:spPr>
          <a:xfrm>
            <a:off x="5130799" y="3747216"/>
            <a:ext cx="1595230" cy="25942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AD87DCD-A2E9-092B-D051-7CF466CF1612}"/>
              </a:ext>
            </a:extLst>
          </p:cNvPr>
          <p:cNvCxnSpPr>
            <a:cxnSpLocks/>
          </p:cNvCxnSpPr>
          <p:nvPr/>
        </p:nvCxnSpPr>
        <p:spPr>
          <a:xfrm>
            <a:off x="3962400" y="4308237"/>
            <a:ext cx="2849945" cy="77779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D01D1FD-50E4-2756-439A-185F24AEDA0C}"/>
              </a:ext>
            </a:extLst>
          </p:cNvPr>
          <p:cNvSpPr txBox="1"/>
          <p:nvPr/>
        </p:nvSpPr>
        <p:spPr>
          <a:xfrm>
            <a:off x="6726029" y="3806587"/>
            <a:ext cx="2702340" cy="400110"/>
          </a:xfrm>
          <a:prstGeom prst="rect">
            <a:avLst/>
          </a:prstGeom>
          <a:noFill/>
        </p:spPr>
        <p:txBody>
          <a:bodyPr wrap="square" rtlCol="0">
            <a:spAutoFit/>
          </a:bodyPr>
          <a:lstStyle/>
          <a:p>
            <a:r>
              <a:rPr lang="en-US" sz="2000" dirty="0">
                <a:solidFill>
                  <a:srgbClr val="FF0000"/>
                </a:solidFill>
              </a:rPr>
              <a:t>The last UDS period</a:t>
            </a:r>
          </a:p>
        </p:txBody>
      </p:sp>
      <p:sp>
        <p:nvSpPr>
          <p:cNvPr id="20" name="TextBox 19">
            <a:extLst>
              <a:ext uri="{FF2B5EF4-FFF2-40B4-BE49-F238E27FC236}">
                <a16:creationId xmlns:a16="http://schemas.microsoft.com/office/drawing/2014/main" id="{DFBB7276-0109-6DD6-14AF-99D02C24A581}"/>
              </a:ext>
            </a:extLst>
          </p:cNvPr>
          <p:cNvSpPr txBox="1"/>
          <p:nvPr/>
        </p:nvSpPr>
        <p:spPr>
          <a:xfrm>
            <a:off x="7336606" y="1373614"/>
            <a:ext cx="4368799" cy="1015663"/>
          </a:xfrm>
          <a:prstGeom prst="rect">
            <a:avLst/>
          </a:prstGeom>
          <a:noFill/>
        </p:spPr>
        <p:txBody>
          <a:bodyPr wrap="square" rtlCol="0">
            <a:spAutoFit/>
          </a:bodyPr>
          <a:lstStyle/>
          <a:p>
            <a:r>
              <a:rPr lang="en-US" sz="2000" dirty="0">
                <a:solidFill>
                  <a:srgbClr val="FF0000"/>
                </a:solidFill>
              </a:rPr>
              <a:t>Latest period is the default (note the measurement period might not be finished yet </a:t>
            </a:r>
            <a:r>
              <a:rPr lang="en-US" sz="2000" u="sng" dirty="0">
                <a:solidFill>
                  <a:srgbClr val="FF0000"/>
                </a:solidFill>
              </a:rPr>
              <a:t>today</a:t>
            </a:r>
            <a:r>
              <a:rPr lang="en-US" sz="2000" dirty="0">
                <a:solidFill>
                  <a:srgbClr val="FF0000"/>
                </a:solidFill>
              </a:rPr>
              <a:t>, so it is not final data)</a:t>
            </a:r>
          </a:p>
        </p:txBody>
      </p:sp>
    </p:spTree>
    <p:extLst>
      <p:ext uri="{BB962C8B-B14F-4D97-AF65-F5344CB8AC3E}">
        <p14:creationId xmlns:p14="http://schemas.microsoft.com/office/powerpoint/2010/main" val="40784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0AC8E-7262-E23A-9780-266DF720E48E}"/>
              </a:ext>
            </a:extLst>
          </p:cNvPr>
          <p:cNvPicPr>
            <a:picLocks noChangeAspect="1"/>
          </p:cNvPicPr>
          <p:nvPr/>
        </p:nvPicPr>
        <p:blipFill>
          <a:blip r:embed="rId2"/>
          <a:stretch>
            <a:fillRect/>
          </a:stretch>
        </p:blipFill>
        <p:spPr>
          <a:xfrm>
            <a:off x="821686" y="1223482"/>
            <a:ext cx="3171825" cy="4991100"/>
          </a:xfrm>
          <a:prstGeom prst="rect">
            <a:avLst/>
          </a:prstGeom>
        </p:spPr>
      </p:pic>
      <p:sp>
        <p:nvSpPr>
          <p:cNvPr id="2" name="Title 1">
            <a:extLst>
              <a:ext uri="{FF2B5EF4-FFF2-40B4-BE49-F238E27FC236}">
                <a16:creationId xmlns:a16="http://schemas.microsoft.com/office/drawing/2014/main" id="{62F67256-6969-8E45-CD42-E5D532420167}"/>
              </a:ext>
            </a:extLst>
          </p:cNvPr>
          <p:cNvSpPr>
            <a:spLocks noGrp="1"/>
          </p:cNvSpPr>
          <p:nvPr>
            <p:ph type="title"/>
          </p:nvPr>
        </p:nvSpPr>
        <p:spPr>
          <a:xfrm>
            <a:off x="838200" y="365126"/>
            <a:ext cx="10734040" cy="837510"/>
          </a:xfrm>
        </p:spPr>
        <p:txBody>
          <a:bodyPr/>
          <a:lstStyle/>
          <a:p>
            <a:r>
              <a:rPr lang="en-US" dirty="0"/>
              <a:t>Available Data Filters</a:t>
            </a:r>
          </a:p>
        </p:txBody>
      </p:sp>
      <p:cxnSp>
        <p:nvCxnSpPr>
          <p:cNvPr id="6" name="Straight Arrow Connector 5">
            <a:extLst>
              <a:ext uri="{FF2B5EF4-FFF2-40B4-BE49-F238E27FC236}">
                <a16:creationId xmlns:a16="http://schemas.microsoft.com/office/drawing/2014/main" id="{AD9AE690-5408-43CA-14F5-D65D618CDA40}"/>
              </a:ext>
            </a:extLst>
          </p:cNvPr>
          <p:cNvCxnSpPr>
            <a:cxnSpLocks/>
          </p:cNvCxnSpPr>
          <p:nvPr/>
        </p:nvCxnSpPr>
        <p:spPr>
          <a:xfrm>
            <a:off x="2295939" y="1883840"/>
            <a:ext cx="3780183"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497B7C0-A364-5C6D-074F-51455AA6D448}"/>
              </a:ext>
            </a:extLst>
          </p:cNvPr>
          <p:cNvSpPr txBox="1"/>
          <p:nvPr/>
        </p:nvSpPr>
        <p:spPr>
          <a:xfrm>
            <a:off x="6168204" y="1622229"/>
            <a:ext cx="5058596" cy="523220"/>
          </a:xfrm>
          <a:prstGeom prst="rect">
            <a:avLst/>
          </a:prstGeom>
          <a:noFill/>
        </p:spPr>
        <p:txBody>
          <a:bodyPr wrap="square" rtlCol="0">
            <a:spAutoFit/>
          </a:bodyPr>
          <a:lstStyle/>
          <a:p>
            <a:r>
              <a:rPr lang="en-US" sz="2800" dirty="0">
                <a:solidFill>
                  <a:srgbClr val="FF0000"/>
                </a:solidFill>
              </a:rPr>
              <a:t>Default (most common) filters</a:t>
            </a:r>
          </a:p>
        </p:txBody>
      </p:sp>
      <p:cxnSp>
        <p:nvCxnSpPr>
          <p:cNvPr id="9" name="Straight Arrow Connector 8">
            <a:extLst>
              <a:ext uri="{FF2B5EF4-FFF2-40B4-BE49-F238E27FC236}">
                <a16:creationId xmlns:a16="http://schemas.microsoft.com/office/drawing/2014/main" id="{656E750F-825F-DC48-AB00-8A58213B4A4C}"/>
              </a:ext>
            </a:extLst>
          </p:cNvPr>
          <p:cNvCxnSpPr>
            <a:cxnSpLocks/>
          </p:cNvCxnSpPr>
          <p:nvPr/>
        </p:nvCxnSpPr>
        <p:spPr>
          <a:xfrm>
            <a:off x="2021840" y="2473119"/>
            <a:ext cx="407416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4639534-79A3-636F-F5A9-723B08D5B331}"/>
              </a:ext>
            </a:extLst>
          </p:cNvPr>
          <p:cNvSpPr txBox="1"/>
          <p:nvPr/>
        </p:nvSpPr>
        <p:spPr>
          <a:xfrm>
            <a:off x="6168203" y="2211509"/>
            <a:ext cx="4306757" cy="523220"/>
          </a:xfrm>
          <a:prstGeom prst="rect">
            <a:avLst/>
          </a:prstGeom>
          <a:noFill/>
        </p:spPr>
        <p:txBody>
          <a:bodyPr wrap="square" rtlCol="0">
            <a:spAutoFit/>
          </a:bodyPr>
          <a:lstStyle/>
          <a:p>
            <a:r>
              <a:rPr lang="en-US" sz="2800" dirty="0">
                <a:solidFill>
                  <a:srgbClr val="FF0000"/>
                </a:solidFill>
              </a:rPr>
              <a:t>Other filters can be added</a:t>
            </a:r>
          </a:p>
        </p:txBody>
      </p:sp>
      <p:pic>
        <p:nvPicPr>
          <p:cNvPr id="12" name="Picture 11">
            <a:extLst>
              <a:ext uri="{FF2B5EF4-FFF2-40B4-BE49-F238E27FC236}">
                <a16:creationId xmlns:a16="http://schemas.microsoft.com/office/drawing/2014/main" id="{13A1D857-6D76-C02E-9DFB-A47E84ED5512}"/>
              </a:ext>
            </a:extLst>
          </p:cNvPr>
          <p:cNvPicPr>
            <a:picLocks noChangeAspect="1"/>
          </p:cNvPicPr>
          <p:nvPr/>
        </p:nvPicPr>
        <p:blipFill>
          <a:blip r:embed="rId3"/>
          <a:stretch>
            <a:fillRect/>
          </a:stretch>
        </p:blipFill>
        <p:spPr>
          <a:xfrm>
            <a:off x="6205220" y="2704912"/>
            <a:ext cx="2946849" cy="3468275"/>
          </a:xfrm>
          <a:prstGeom prst="rect">
            <a:avLst/>
          </a:prstGeom>
        </p:spPr>
      </p:pic>
      <p:sp>
        <p:nvSpPr>
          <p:cNvPr id="13" name="TextBox 12">
            <a:extLst>
              <a:ext uri="{FF2B5EF4-FFF2-40B4-BE49-F238E27FC236}">
                <a16:creationId xmlns:a16="http://schemas.microsoft.com/office/drawing/2014/main" id="{1888CFE3-0E14-E21C-7195-0635095622E0}"/>
              </a:ext>
            </a:extLst>
          </p:cNvPr>
          <p:cNvSpPr txBox="1"/>
          <p:nvPr/>
        </p:nvSpPr>
        <p:spPr>
          <a:xfrm>
            <a:off x="9152069" y="4080649"/>
            <a:ext cx="2530723" cy="1323439"/>
          </a:xfrm>
          <a:prstGeom prst="rect">
            <a:avLst/>
          </a:prstGeom>
          <a:noFill/>
        </p:spPr>
        <p:txBody>
          <a:bodyPr wrap="square" rtlCol="0">
            <a:spAutoFit/>
          </a:bodyPr>
          <a:lstStyle/>
          <a:p>
            <a:r>
              <a:rPr lang="en-US" sz="2000" dirty="0">
                <a:solidFill>
                  <a:srgbClr val="FF0000"/>
                </a:solidFill>
              </a:rPr>
              <a:t>Once added, you can choose one or more options in the drop-down list</a:t>
            </a:r>
          </a:p>
        </p:txBody>
      </p:sp>
      <p:sp>
        <p:nvSpPr>
          <p:cNvPr id="3" name="Right Brace 2">
            <a:extLst>
              <a:ext uri="{FF2B5EF4-FFF2-40B4-BE49-F238E27FC236}">
                <a16:creationId xmlns:a16="http://schemas.microsoft.com/office/drawing/2014/main" id="{CC5E48BA-F736-EF01-DFD3-5DC68FFF4B73}"/>
              </a:ext>
            </a:extLst>
          </p:cNvPr>
          <p:cNvSpPr/>
          <p:nvPr/>
        </p:nvSpPr>
        <p:spPr>
          <a:xfrm>
            <a:off x="1848678" y="1592412"/>
            <a:ext cx="298174" cy="58927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a:extLst>
              <a:ext uri="{FF2B5EF4-FFF2-40B4-BE49-F238E27FC236}">
                <a16:creationId xmlns:a16="http://schemas.microsoft.com/office/drawing/2014/main" id="{F1D04B8D-43D8-9664-EADB-BC8CCB44082B}"/>
              </a:ext>
            </a:extLst>
          </p:cNvPr>
          <p:cNvSpPr/>
          <p:nvPr/>
        </p:nvSpPr>
        <p:spPr>
          <a:xfrm>
            <a:off x="1013791" y="3677413"/>
            <a:ext cx="1133061" cy="296386"/>
          </a:xfrm>
          <a:prstGeom prst="ellipse">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34A3EF4-CD3A-2A54-E3BB-2B6A5CCDBDAB}"/>
              </a:ext>
            </a:extLst>
          </p:cNvPr>
          <p:cNvCxnSpPr>
            <a:cxnSpLocks/>
          </p:cNvCxnSpPr>
          <p:nvPr/>
        </p:nvCxnSpPr>
        <p:spPr>
          <a:xfrm>
            <a:off x="2238520" y="3825606"/>
            <a:ext cx="385748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0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3"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985273-1BBB-4856-2F46-08F8512833D0}"/>
              </a:ext>
            </a:extLst>
          </p:cNvPr>
          <p:cNvPicPr>
            <a:picLocks noChangeAspect="1"/>
          </p:cNvPicPr>
          <p:nvPr/>
        </p:nvPicPr>
        <p:blipFill>
          <a:blip r:embed="rId3"/>
          <a:stretch>
            <a:fillRect/>
          </a:stretch>
        </p:blipFill>
        <p:spPr>
          <a:xfrm>
            <a:off x="397560" y="587903"/>
            <a:ext cx="11186160" cy="6243607"/>
          </a:xfrm>
          <a:prstGeom prst="rect">
            <a:avLst/>
          </a:prstGeom>
        </p:spPr>
      </p:pic>
      <p:sp>
        <p:nvSpPr>
          <p:cNvPr id="5" name="TextBox 4">
            <a:extLst>
              <a:ext uri="{FF2B5EF4-FFF2-40B4-BE49-F238E27FC236}">
                <a16:creationId xmlns:a16="http://schemas.microsoft.com/office/drawing/2014/main" id="{33D4068A-EFCA-3B19-F6C3-BADEF4EC8655}"/>
              </a:ext>
            </a:extLst>
          </p:cNvPr>
          <p:cNvSpPr txBox="1"/>
          <p:nvPr/>
        </p:nvSpPr>
        <p:spPr>
          <a:xfrm>
            <a:off x="6371640" y="2387600"/>
            <a:ext cx="2519680" cy="369332"/>
          </a:xfrm>
          <a:prstGeom prst="rect">
            <a:avLst/>
          </a:prstGeom>
          <a:noFill/>
        </p:spPr>
        <p:txBody>
          <a:bodyPr wrap="square" rtlCol="0">
            <a:spAutoFit/>
          </a:bodyPr>
          <a:lstStyle/>
          <a:p>
            <a:pPr algn="ctr"/>
            <a:r>
              <a:rPr lang="en-US" dirty="0">
                <a:solidFill>
                  <a:srgbClr val="FF0000"/>
                </a:solidFill>
              </a:rPr>
              <a:t>Display Breakdown (#1)</a:t>
            </a:r>
          </a:p>
        </p:txBody>
      </p:sp>
      <p:sp>
        <p:nvSpPr>
          <p:cNvPr id="7" name="Arrow: Right 6">
            <a:extLst>
              <a:ext uri="{FF2B5EF4-FFF2-40B4-BE49-F238E27FC236}">
                <a16:creationId xmlns:a16="http://schemas.microsoft.com/office/drawing/2014/main" id="{5187F43D-258F-CF15-6F45-5E33E99EB93F}"/>
              </a:ext>
            </a:extLst>
          </p:cNvPr>
          <p:cNvSpPr/>
          <p:nvPr/>
        </p:nvSpPr>
        <p:spPr>
          <a:xfrm rot="5400000">
            <a:off x="6889800" y="2848372"/>
            <a:ext cx="477520" cy="29464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E966B64-0B03-295B-1E9D-2A72D82F4F19}"/>
              </a:ext>
            </a:extLst>
          </p:cNvPr>
          <p:cNvSpPr txBox="1"/>
          <p:nvPr/>
        </p:nvSpPr>
        <p:spPr>
          <a:xfrm>
            <a:off x="9297720" y="2401332"/>
            <a:ext cx="2519680" cy="369332"/>
          </a:xfrm>
          <a:prstGeom prst="rect">
            <a:avLst/>
          </a:prstGeom>
          <a:noFill/>
        </p:spPr>
        <p:txBody>
          <a:bodyPr wrap="square" rtlCol="0">
            <a:spAutoFit/>
          </a:bodyPr>
          <a:lstStyle/>
          <a:p>
            <a:pPr algn="ctr"/>
            <a:r>
              <a:rPr lang="en-US" dirty="0">
                <a:solidFill>
                  <a:srgbClr val="FF0000"/>
                </a:solidFill>
              </a:rPr>
              <a:t>Display Breakdown (#2)</a:t>
            </a:r>
          </a:p>
        </p:txBody>
      </p:sp>
      <p:sp>
        <p:nvSpPr>
          <p:cNvPr id="9" name="Arrow: Right 8">
            <a:extLst>
              <a:ext uri="{FF2B5EF4-FFF2-40B4-BE49-F238E27FC236}">
                <a16:creationId xmlns:a16="http://schemas.microsoft.com/office/drawing/2014/main" id="{8B1A6A2B-BF94-C121-E512-33A1C6AEA60E}"/>
              </a:ext>
            </a:extLst>
          </p:cNvPr>
          <p:cNvSpPr/>
          <p:nvPr/>
        </p:nvSpPr>
        <p:spPr>
          <a:xfrm rot="5400000">
            <a:off x="10303560" y="2848372"/>
            <a:ext cx="477520" cy="29464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1A6730-1A4F-62AA-0D92-A302EE81CA62}"/>
              </a:ext>
            </a:extLst>
          </p:cNvPr>
          <p:cNvSpPr txBox="1"/>
          <p:nvPr/>
        </p:nvSpPr>
        <p:spPr>
          <a:xfrm>
            <a:off x="102925" y="155147"/>
            <a:ext cx="4988560" cy="523220"/>
          </a:xfrm>
          <a:prstGeom prst="rect">
            <a:avLst/>
          </a:prstGeom>
          <a:noFill/>
        </p:spPr>
        <p:txBody>
          <a:bodyPr wrap="square" rtlCol="0">
            <a:spAutoFit/>
          </a:bodyPr>
          <a:lstStyle/>
          <a:p>
            <a:r>
              <a:rPr lang="en-US" sz="2800" b="1" dirty="0">
                <a:solidFill>
                  <a:srgbClr val="FF0000"/>
                </a:solidFill>
              </a:rPr>
              <a:t>Specific Measure Screen</a:t>
            </a:r>
          </a:p>
        </p:txBody>
      </p:sp>
      <p:sp>
        <p:nvSpPr>
          <p:cNvPr id="2" name="Oval 1">
            <a:extLst>
              <a:ext uri="{FF2B5EF4-FFF2-40B4-BE49-F238E27FC236}">
                <a16:creationId xmlns:a16="http://schemas.microsoft.com/office/drawing/2014/main" id="{57CB9CAE-C9E9-9E53-85C9-510456936308}"/>
              </a:ext>
            </a:extLst>
          </p:cNvPr>
          <p:cNvSpPr/>
          <p:nvPr/>
        </p:nvSpPr>
        <p:spPr>
          <a:xfrm>
            <a:off x="6239560" y="1645920"/>
            <a:ext cx="843280" cy="45720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50C3C24-D0C1-2F22-474A-056523BE6162}"/>
              </a:ext>
            </a:extLst>
          </p:cNvPr>
          <p:cNvSpPr txBox="1"/>
          <p:nvPr/>
        </p:nvSpPr>
        <p:spPr>
          <a:xfrm>
            <a:off x="7651800" y="1666240"/>
            <a:ext cx="3860800" cy="369332"/>
          </a:xfrm>
          <a:prstGeom prst="rect">
            <a:avLst/>
          </a:prstGeom>
          <a:noFill/>
        </p:spPr>
        <p:txBody>
          <a:bodyPr wrap="square" rtlCol="0">
            <a:spAutoFit/>
          </a:bodyPr>
          <a:lstStyle/>
          <a:p>
            <a:r>
              <a:rPr lang="en-US" dirty="0">
                <a:solidFill>
                  <a:srgbClr val="FF0000"/>
                </a:solidFill>
              </a:rPr>
              <a:t>Same filters available on this screen</a:t>
            </a:r>
          </a:p>
        </p:txBody>
      </p:sp>
      <p:sp>
        <p:nvSpPr>
          <p:cNvPr id="11" name="Arrow: Right 10">
            <a:extLst>
              <a:ext uri="{FF2B5EF4-FFF2-40B4-BE49-F238E27FC236}">
                <a16:creationId xmlns:a16="http://schemas.microsoft.com/office/drawing/2014/main" id="{02F25000-BE66-2138-5B0F-66DD0CA4AE39}"/>
              </a:ext>
            </a:extLst>
          </p:cNvPr>
          <p:cNvSpPr/>
          <p:nvPr/>
        </p:nvSpPr>
        <p:spPr>
          <a:xfrm>
            <a:off x="7153960" y="1720334"/>
            <a:ext cx="477520" cy="29464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04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2" grpId="0" animBg="1"/>
      <p:bldP spid="10"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918E-58A4-DE93-53C7-955353832661}"/>
              </a:ext>
            </a:extLst>
          </p:cNvPr>
          <p:cNvSpPr>
            <a:spLocks noGrp="1"/>
          </p:cNvSpPr>
          <p:nvPr>
            <p:ph type="title"/>
          </p:nvPr>
        </p:nvSpPr>
        <p:spPr>
          <a:xfrm>
            <a:off x="838200" y="365125"/>
            <a:ext cx="10515600" cy="1114425"/>
          </a:xfrm>
        </p:spPr>
        <p:txBody>
          <a:bodyPr/>
          <a:lstStyle/>
          <a:p>
            <a:r>
              <a:rPr lang="en-US" dirty="0"/>
              <a:t>Display Chart Breakdown</a:t>
            </a:r>
          </a:p>
        </p:txBody>
      </p:sp>
      <p:pic>
        <p:nvPicPr>
          <p:cNvPr id="6" name="Picture 5">
            <a:extLst>
              <a:ext uri="{FF2B5EF4-FFF2-40B4-BE49-F238E27FC236}">
                <a16:creationId xmlns:a16="http://schemas.microsoft.com/office/drawing/2014/main" id="{77FFE4D4-9AD0-FDD8-873B-4E9E13042617}"/>
              </a:ext>
            </a:extLst>
          </p:cNvPr>
          <p:cNvPicPr>
            <a:picLocks noChangeAspect="1"/>
          </p:cNvPicPr>
          <p:nvPr/>
        </p:nvPicPr>
        <p:blipFill>
          <a:blip r:embed="rId2"/>
          <a:stretch>
            <a:fillRect/>
          </a:stretch>
        </p:blipFill>
        <p:spPr>
          <a:xfrm>
            <a:off x="272097" y="1479550"/>
            <a:ext cx="4352925" cy="4914900"/>
          </a:xfrm>
          <a:prstGeom prst="rect">
            <a:avLst/>
          </a:prstGeom>
        </p:spPr>
      </p:pic>
      <p:pic>
        <p:nvPicPr>
          <p:cNvPr id="8" name="Picture 7">
            <a:extLst>
              <a:ext uri="{FF2B5EF4-FFF2-40B4-BE49-F238E27FC236}">
                <a16:creationId xmlns:a16="http://schemas.microsoft.com/office/drawing/2014/main" id="{BC620F37-7129-6EFC-C17B-65C435D35D9D}"/>
              </a:ext>
            </a:extLst>
          </p:cNvPr>
          <p:cNvPicPr>
            <a:picLocks noChangeAspect="1"/>
          </p:cNvPicPr>
          <p:nvPr/>
        </p:nvPicPr>
        <p:blipFill>
          <a:blip r:embed="rId3"/>
          <a:stretch>
            <a:fillRect/>
          </a:stretch>
        </p:blipFill>
        <p:spPr>
          <a:xfrm>
            <a:off x="5979954" y="1615440"/>
            <a:ext cx="3623464" cy="4779010"/>
          </a:xfrm>
          <a:prstGeom prst="rect">
            <a:avLst/>
          </a:prstGeom>
        </p:spPr>
      </p:pic>
      <p:sp>
        <p:nvSpPr>
          <p:cNvPr id="9" name="Arrow: Right 8">
            <a:extLst>
              <a:ext uri="{FF2B5EF4-FFF2-40B4-BE49-F238E27FC236}">
                <a16:creationId xmlns:a16="http://schemas.microsoft.com/office/drawing/2014/main" id="{7CFA7BAE-4A75-DCFD-A712-F39F304B9A0B}"/>
              </a:ext>
            </a:extLst>
          </p:cNvPr>
          <p:cNvSpPr/>
          <p:nvPr/>
        </p:nvSpPr>
        <p:spPr>
          <a:xfrm>
            <a:off x="4719398" y="4104640"/>
            <a:ext cx="1166178" cy="34544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E55A4A-E0C0-8BF6-24EF-2ABCDCFD020D}"/>
              </a:ext>
            </a:extLst>
          </p:cNvPr>
          <p:cNvSpPr txBox="1"/>
          <p:nvPr/>
        </p:nvSpPr>
        <p:spPr>
          <a:xfrm>
            <a:off x="9554048" y="1825931"/>
            <a:ext cx="2201071" cy="4154984"/>
          </a:xfrm>
          <a:prstGeom prst="rect">
            <a:avLst/>
          </a:prstGeom>
          <a:noFill/>
        </p:spPr>
        <p:txBody>
          <a:bodyPr wrap="square" rtlCol="0">
            <a:spAutoFit/>
          </a:bodyPr>
          <a:lstStyle/>
          <a:p>
            <a:r>
              <a:rPr lang="en-US" sz="2400" dirty="0">
                <a:solidFill>
                  <a:srgbClr val="FF0000"/>
                </a:solidFill>
              </a:rPr>
              <a:t>Can be used as a comparison itself.</a:t>
            </a:r>
          </a:p>
          <a:p>
            <a:endParaRPr lang="en-US" sz="2400" dirty="0">
              <a:solidFill>
                <a:srgbClr val="FF0000"/>
              </a:solidFill>
            </a:endParaRPr>
          </a:p>
          <a:p>
            <a:r>
              <a:rPr lang="en-US" sz="2400" dirty="0">
                <a:solidFill>
                  <a:srgbClr val="FF0000"/>
                </a:solidFill>
              </a:rPr>
              <a:t>Alternately, click one or more colored bars to filter the data to the Compliance Trend Graph</a:t>
            </a:r>
          </a:p>
        </p:txBody>
      </p:sp>
    </p:spTree>
    <p:extLst>
      <p:ext uri="{BB962C8B-B14F-4D97-AF65-F5344CB8AC3E}">
        <p14:creationId xmlns:p14="http://schemas.microsoft.com/office/powerpoint/2010/main" val="296468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05310-1AB3-455B-1C64-F52DF5264BB9}"/>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8F10ABEE-8E90-314A-B9AF-1D9699F17191}"/>
              </a:ext>
            </a:extLst>
          </p:cNvPr>
          <p:cNvSpPr>
            <a:spLocks noGrp="1"/>
          </p:cNvSpPr>
          <p:nvPr>
            <p:ph idx="1"/>
          </p:nvPr>
        </p:nvSpPr>
        <p:spPr>
          <a:xfrm>
            <a:off x="838200" y="1587500"/>
            <a:ext cx="10515600" cy="4667250"/>
          </a:xfrm>
        </p:spPr>
        <p:txBody>
          <a:bodyPr>
            <a:normAutofit fontScale="92500" lnSpcReduction="10000"/>
          </a:bodyPr>
          <a:lstStyle/>
          <a:p>
            <a:r>
              <a:rPr lang="en-US" dirty="0"/>
              <a:t>The Context of Quality Management</a:t>
            </a:r>
          </a:p>
          <a:p>
            <a:r>
              <a:rPr lang="en-US" dirty="0"/>
              <a:t>Relevant Tools to Visualize Summary Data</a:t>
            </a:r>
          </a:p>
          <a:p>
            <a:pPr marL="914400" indent="0">
              <a:buNone/>
              <a:tabLst>
                <a:tab pos="1371600" algn="l"/>
              </a:tabLst>
            </a:pPr>
            <a:r>
              <a:rPr lang="en-US" dirty="0"/>
              <a:t>A.	Quality Measures</a:t>
            </a:r>
          </a:p>
          <a:p>
            <a:pPr marL="914400" indent="0">
              <a:buNone/>
              <a:tabLst>
                <a:tab pos="1371600" algn="l"/>
              </a:tabLst>
            </a:pPr>
            <a:r>
              <a:rPr lang="en-US" dirty="0"/>
              <a:t>B.	Dashboards</a:t>
            </a:r>
          </a:p>
          <a:p>
            <a:pPr marL="914400" indent="0">
              <a:buNone/>
              <a:tabLst>
                <a:tab pos="1371600" algn="l"/>
              </a:tabLst>
            </a:pPr>
            <a:r>
              <a:rPr lang="en-US" dirty="0"/>
              <a:t>C.	Reports</a:t>
            </a:r>
          </a:p>
          <a:p>
            <a:pPr marL="914400" indent="0">
              <a:buNone/>
              <a:tabLst>
                <a:tab pos="1371600" algn="l"/>
              </a:tabLst>
            </a:pPr>
            <a:r>
              <a:rPr lang="en-US" dirty="0"/>
              <a:t>D.	Visit Calendar</a:t>
            </a:r>
          </a:p>
          <a:p>
            <a:pPr>
              <a:tabLst>
                <a:tab pos="1371600" algn="l"/>
              </a:tabLst>
            </a:pPr>
            <a:r>
              <a:rPr lang="en-US" dirty="0"/>
              <a:t>Relevant Tools to Display Data for Individual Patients</a:t>
            </a:r>
          </a:p>
          <a:p>
            <a:pPr marL="914400" indent="0">
              <a:buNone/>
              <a:tabLst>
                <a:tab pos="1371600" algn="l"/>
              </a:tabLst>
            </a:pPr>
            <a:r>
              <a:rPr lang="en-US" dirty="0"/>
              <a:t>E.	Reports (#2)</a:t>
            </a:r>
          </a:p>
          <a:p>
            <a:pPr marL="914400" indent="0">
              <a:buNone/>
              <a:tabLst>
                <a:tab pos="1371600" algn="l"/>
              </a:tabLst>
            </a:pPr>
            <a:r>
              <a:rPr lang="en-US" dirty="0"/>
              <a:t>F.	Data Explorer</a:t>
            </a:r>
          </a:p>
          <a:p>
            <a:pPr marL="914400" indent="0">
              <a:buNone/>
              <a:tabLst>
                <a:tab pos="1371600" algn="l"/>
              </a:tabLst>
            </a:pPr>
            <a:r>
              <a:rPr lang="en-US" dirty="0"/>
              <a:t>G.	Population Explorer</a:t>
            </a:r>
          </a:p>
        </p:txBody>
      </p:sp>
    </p:spTree>
    <p:extLst>
      <p:ext uri="{BB962C8B-B14F-4D97-AF65-F5344CB8AC3E}">
        <p14:creationId xmlns:p14="http://schemas.microsoft.com/office/powerpoint/2010/main" val="19724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AB041C-FFF8-299E-72C6-27495FC91637}"/>
              </a:ext>
            </a:extLst>
          </p:cNvPr>
          <p:cNvPicPr>
            <a:picLocks noChangeAspect="1"/>
          </p:cNvPicPr>
          <p:nvPr/>
        </p:nvPicPr>
        <p:blipFill>
          <a:blip r:embed="rId2"/>
          <a:stretch>
            <a:fillRect/>
          </a:stretch>
        </p:blipFill>
        <p:spPr>
          <a:xfrm>
            <a:off x="178116" y="78241"/>
            <a:ext cx="6249629" cy="3377706"/>
          </a:xfrm>
          <a:prstGeom prst="rect">
            <a:avLst/>
          </a:prstGeom>
        </p:spPr>
      </p:pic>
      <p:sp>
        <p:nvSpPr>
          <p:cNvPr id="5" name="TextBox 4">
            <a:extLst>
              <a:ext uri="{FF2B5EF4-FFF2-40B4-BE49-F238E27FC236}">
                <a16:creationId xmlns:a16="http://schemas.microsoft.com/office/drawing/2014/main" id="{13A0178A-6272-6C04-C379-A56E2C37F6BE}"/>
              </a:ext>
            </a:extLst>
          </p:cNvPr>
          <p:cNvSpPr txBox="1"/>
          <p:nvPr/>
        </p:nvSpPr>
        <p:spPr>
          <a:xfrm>
            <a:off x="7235594" y="1155635"/>
            <a:ext cx="4492580" cy="461665"/>
          </a:xfrm>
          <a:prstGeom prst="rect">
            <a:avLst/>
          </a:prstGeom>
          <a:noFill/>
        </p:spPr>
        <p:txBody>
          <a:bodyPr wrap="square" rtlCol="0">
            <a:spAutoFit/>
          </a:bodyPr>
          <a:lstStyle/>
          <a:p>
            <a:r>
              <a:rPr lang="en-US" sz="2400" b="1" dirty="0">
                <a:solidFill>
                  <a:srgbClr val="FF0000"/>
                </a:solidFill>
              </a:rPr>
              <a:t>Click on one or more colored bars</a:t>
            </a:r>
          </a:p>
        </p:txBody>
      </p:sp>
      <p:sp>
        <p:nvSpPr>
          <p:cNvPr id="6" name="Arrow: Right 5">
            <a:extLst>
              <a:ext uri="{FF2B5EF4-FFF2-40B4-BE49-F238E27FC236}">
                <a16:creationId xmlns:a16="http://schemas.microsoft.com/office/drawing/2014/main" id="{D2AFD01C-E81E-EE9D-6905-3D0D712D38A0}"/>
              </a:ext>
            </a:extLst>
          </p:cNvPr>
          <p:cNvSpPr/>
          <p:nvPr/>
        </p:nvSpPr>
        <p:spPr>
          <a:xfrm rot="10800000">
            <a:off x="5927724" y="1721604"/>
            <a:ext cx="1285875" cy="29464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7" name="TextBox 6">
            <a:extLst>
              <a:ext uri="{FF2B5EF4-FFF2-40B4-BE49-F238E27FC236}">
                <a16:creationId xmlns:a16="http://schemas.microsoft.com/office/drawing/2014/main" id="{5C779878-955C-104B-4705-6372E9564DAC}"/>
              </a:ext>
            </a:extLst>
          </p:cNvPr>
          <p:cNvSpPr txBox="1"/>
          <p:nvPr/>
        </p:nvSpPr>
        <p:spPr>
          <a:xfrm>
            <a:off x="7235594" y="1663261"/>
            <a:ext cx="4245206" cy="400110"/>
          </a:xfrm>
          <a:prstGeom prst="rect">
            <a:avLst/>
          </a:prstGeom>
          <a:noFill/>
        </p:spPr>
        <p:txBody>
          <a:bodyPr wrap="square" rtlCol="0">
            <a:spAutoFit/>
          </a:bodyPr>
          <a:lstStyle/>
          <a:p>
            <a:r>
              <a:rPr lang="en-US" sz="2000" dirty="0">
                <a:solidFill>
                  <a:srgbClr val="FF0000"/>
                </a:solidFill>
              </a:rPr>
              <a:t>For example, “Black/African American”</a:t>
            </a:r>
          </a:p>
        </p:txBody>
      </p:sp>
      <p:pic>
        <p:nvPicPr>
          <p:cNvPr id="9" name="Picture 8">
            <a:extLst>
              <a:ext uri="{FF2B5EF4-FFF2-40B4-BE49-F238E27FC236}">
                <a16:creationId xmlns:a16="http://schemas.microsoft.com/office/drawing/2014/main" id="{53F75A29-E86B-3756-B29C-6ED95B7ECA9D}"/>
              </a:ext>
            </a:extLst>
          </p:cNvPr>
          <p:cNvPicPr>
            <a:picLocks noChangeAspect="1"/>
          </p:cNvPicPr>
          <p:nvPr/>
        </p:nvPicPr>
        <p:blipFill>
          <a:blip r:embed="rId3"/>
          <a:stretch>
            <a:fillRect/>
          </a:stretch>
        </p:blipFill>
        <p:spPr>
          <a:xfrm>
            <a:off x="5133485" y="3467608"/>
            <a:ext cx="5818331" cy="3093493"/>
          </a:xfrm>
          <a:prstGeom prst="rect">
            <a:avLst/>
          </a:prstGeom>
        </p:spPr>
      </p:pic>
      <p:sp>
        <p:nvSpPr>
          <p:cNvPr id="10" name="TextBox 9">
            <a:extLst>
              <a:ext uri="{FF2B5EF4-FFF2-40B4-BE49-F238E27FC236}">
                <a16:creationId xmlns:a16="http://schemas.microsoft.com/office/drawing/2014/main" id="{92A76713-183F-550B-01DA-3A8434616B7E}"/>
              </a:ext>
            </a:extLst>
          </p:cNvPr>
          <p:cNvSpPr txBox="1"/>
          <p:nvPr/>
        </p:nvSpPr>
        <p:spPr>
          <a:xfrm>
            <a:off x="822960" y="650240"/>
            <a:ext cx="2194560" cy="646331"/>
          </a:xfrm>
          <a:prstGeom prst="rect">
            <a:avLst/>
          </a:prstGeom>
          <a:noFill/>
        </p:spPr>
        <p:txBody>
          <a:bodyPr wrap="square" rtlCol="0">
            <a:spAutoFit/>
          </a:bodyPr>
          <a:lstStyle/>
          <a:p>
            <a:r>
              <a:rPr lang="en-US" i="1" dirty="0">
                <a:solidFill>
                  <a:srgbClr val="FF0000"/>
                </a:solidFill>
              </a:rPr>
              <a:t>Trend is for all patients by default</a:t>
            </a:r>
          </a:p>
        </p:txBody>
      </p:sp>
      <p:sp>
        <p:nvSpPr>
          <p:cNvPr id="13" name="TextBox 12">
            <a:extLst>
              <a:ext uri="{FF2B5EF4-FFF2-40B4-BE49-F238E27FC236}">
                <a16:creationId xmlns:a16="http://schemas.microsoft.com/office/drawing/2014/main" id="{A2437189-A758-FBDE-ACBD-3E459790864B}"/>
              </a:ext>
            </a:extLst>
          </p:cNvPr>
          <p:cNvSpPr txBox="1"/>
          <p:nvPr/>
        </p:nvSpPr>
        <p:spPr>
          <a:xfrm>
            <a:off x="5824994" y="3803831"/>
            <a:ext cx="2066677" cy="646331"/>
          </a:xfrm>
          <a:prstGeom prst="rect">
            <a:avLst/>
          </a:prstGeom>
          <a:noFill/>
        </p:spPr>
        <p:txBody>
          <a:bodyPr wrap="square" rtlCol="0">
            <a:spAutoFit/>
          </a:bodyPr>
          <a:lstStyle/>
          <a:p>
            <a:r>
              <a:rPr lang="en-US" i="1" dirty="0">
                <a:solidFill>
                  <a:srgbClr val="FF0000"/>
                </a:solidFill>
              </a:rPr>
              <a:t>Trend is now for the selected race(s)</a:t>
            </a:r>
          </a:p>
        </p:txBody>
      </p:sp>
    </p:spTree>
    <p:extLst>
      <p:ext uri="{BB962C8B-B14F-4D97-AF65-F5344CB8AC3E}">
        <p14:creationId xmlns:p14="http://schemas.microsoft.com/office/powerpoint/2010/main" val="301701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10367-1C22-04F4-21CD-3D0BC0506F16}"/>
              </a:ext>
            </a:extLst>
          </p:cNvPr>
          <p:cNvPicPr>
            <a:picLocks noChangeAspect="1"/>
          </p:cNvPicPr>
          <p:nvPr/>
        </p:nvPicPr>
        <p:blipFill>
          <a:blip r:embed="rId2"/>
          <a:stretch>
            <a:fillRect/>
          </a:stretch>
        </p:blipFill>
        <p:spPr>
          <a:xfrm>
            <a:off x="264160" y="818388"/>
            <a:ext cx="7426960" cy="2827939"/>
          </a:xfrm>
          <a:prstGeom prst="rect">
            <a:avLst/>
          </a:prstGeom>
        </p:spPr>
      </p:pic>
      <p:sp>
        <p:nvSpPr>
          <p:cNvPr id="4" name="TextBox 3">
            <a:extLst>
              <a:ext uri="{FF2B5EF4-FFF2-40B4-BE49-F238E27FC236}">
                <a16:creationId xmlns:a16="http://schemas.microsoft.com/office/drawing/2014/main" id="{C0F57617-F478-4BC4-FF5B-975BD393B6CF}"/>
              </a:ext>
            </a:extLst>
          </p:cNvPr>
          <p:cNvSpPr txBox="1"/>
          <p:nvPr/>
        </p:nvSpPr>
        <p:spPr>
          <a:xfrm>
            <a:off x="213360" y="132080"/>
            <a:ext cx="10779760" cy="461665"/>
          </a:xfrm>
          <a:prstGeom prst="rect">
            <a:avLst/>
          </a:prstGeom>
          <a:noFill/>
        </p:spPr>
        <p:txBody>
          <a:bodyPr wrap="square" rtlCol="0">
            <a:spAutoFit/>
          </a:bodyPr>
          <a:lstStyle/>
          <a:p>
            <a:r>
              <a:rPr lang="en-US" sz="2400" b="1" dirty="0">
                <a:solidFill>
                  <a:srgbClr val="FF0000"/>
                </a:solidFill>
              </a:rPr>
              <a:t>Note that there are two break-down graphs and both are tied to each other</a:t>
            </a:r>
          </a:p>
        </p:txBody>
      </p:sp>
      <p:sp>
        <p:nvSpPr>
          <p:cNvPr id="5" name="TextBox 4">
            <a:extLst>
              <a:ext uri="{FF2B5EF4-FFF2-40B4-BE49-F238E27FC236}">
                <a16:creationId xmlns:a16="http://schemas.microsoft.com/office/drawing/2014/main" id="{559939D2-6108-D045-5EC0-5FFBB2CF0DEE}"/>
              </a:ext>
            </a:extLst>
          </p:cNvPr>
          <p:cNvSpPr txBox="1"/>
          <p:nvPr/>
        </p:nvSpPr>
        <p:spPr>
          <a:xfrm>
            <a:off x="7863840" y="818388"/>
            <a:ext cx="3814638" cy="1938992"/>
          </a:xfrm>
          <a:prstGeom prst="rect">
            <a:avLst/>
          </a:prstGeom>
          <a:noFill/>
        </p:spPr>
        <p:txBody>
          <a:bodyPr wrap="square" rtlCol="0">
            <a:spAutoFit/>
          </a:bodyPr>
          <a:lstStyle/>
          <a:p>
            <a:r>
              <a:rPr lang="en-US" sz="2400" dirty="0">
                <a:solidFill>
                  <a:srgbClr val="FF0000"/>
                </a:solidFill>
              </a:rPr>
              <a:t>In the second graph, these are the providers who have at least one Black/African American patient as specified in the first graph</a:t>
            </a:r>
          </a:p>
        </p:txBody>
      </p:sp>
      <p:sp>
        <p:nvSpPr>
          <p:cNvPr id="6" name="TextBox 5">
            <a:extLst>
              <a:ext uri="{FF2B5EF4-FFF2-40B4-BE49-F238E27FC236}">
                <a16:creationId xmlns:a16="http://schemas.microsoft.com/office/drawing/2014/main" id="{0FCE491D-6013-31A9-0C42-9FD425737EF1}"/>
              </a:ext>
            </a:extLst>
          </p:cNvPr>
          <p:cNvSpPr txBox="1"/>
          <p:nvPr/>
        </p:nvSpPr>
        <p:spPr>
          <a:xfrm>
            <a:off x="7873999" y="3823621"/>
            <a:ext cx="3585817" cy="2308324"/>
          </a:xfrm>
          <a:prstGeom prst="rect">
            <a:avLst/>
          </a:prstGeom>
          <a:noFill/>
        </p:spPr>
        <p:txBody>
          <a:bodyPr wrap="square" rtlCol="0">
            <a:spAutoFit/>
          </a:bodyPr>
          <a:lstStyle/>
          <a:p>
            <a:r>
              <a:rPr lang="en-US" sz="2400" dirty="0">
                <a:solidFill>
                  <a:srgbClr val="FF0000"/>
                </a:solidFill>
              </a:rPr>
              <a:t>One or more colored bars on the second (provider) graph can also be selected… which will further change the Compliance Trend graph</a:t>
            </a:r>
          </a:p>
        </p:txBody>
      </p:sp>
      <p:pic>
        <p:nvPicPr>
          <p:cNvPr id="8" name="Picture 7">
            <a:extLst>
              <a:ext uri="{FF2B5EF4-FFF2-40B4-BE49-F238E27FC236}">
                <a16:creationId xmlns:a16="http://schemas.microsoft.com/office/drawing/2014/main" id="{53A0D1D3-59BC-6484-5C89-A0FE37E1EE97}"/>
              </a:ext>
            </a:extLst>
          </p:cNvPr>
          <p:cNvPicPr>
            <a:picLocks noChangeAspect="1"/>
          </p:cNvPicPr>
          <p:nvPr/>
        </p:nvPicPr>
        <p:blipFill>
          <a:blip r:embed="rId3"/>
          <a:stretch>
            <a:fillRect/>
          </a:stretch>
        </p:blipFill>
        <p:spPr>
          <a:xfrm>
            <a:off x="314960" y="3744653"/>
            <a:ext cx="7193280" cy="2812304"/>
          </a:xfrm>
          <a:prstGeom prst="rect">
            <a:avLst/>
          </a:prstGeom>
        </p:spPr>
      </p:pic>
    </p:spTree>
    <p:extLst>
      <p:ext uri="{BB962C8B-B14F-4D97-AF65-F5344CB8AC3E}">
        <p14:creationId xmlns:p14="http://schemas.microsoft.com/office/powerpoint/2010/main" val="370952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88BDA1-843B-9C93-74DB-ECB1331A73F3}"/>
              </a:ext>
            </a:extLst>
          </p:cNvPr>
          <p:cNvPicPr>
            <a:picLocks noChangeAspect="1"/>
          </p:cNvPicPr>
          <p:nvPr/>
        </p:nvPicPr>
        <p:blipFill>
          <a:blip r:embed="rId2"/>
          <a:stretch>
            <a:fillRect/>
          </a:stretch>
        </p:blipFill>
        <p:spPr>
          <a:xfrm>
            <a:off x="277669" y="335507"/>
            <a:ext cx="7069985" cy="3758973"/>
          </a:xfrm>
          <a:prstGeom prst="rect">
            <a:avLst/>
          </a:prstGeom>
        </p:spPr>
      </p:pic>
      <p:sp>
        <p:nvSpPr>
          <p:cNvPr id="4" name="TextBox 3">
            <a:extLst>
              <a:ext uri="{FF2B5EF4-FFF2-40B4-BE49-F238E27FC236}">
                <a16:creationId xmlns:a16="http://schemas.microsoft.com/office/drawing/2014/main" id="{06674A77-D8F8-81FD-85A4-BE2460A5807F}"/>
              </a:ext>
            </a:extLst>
          </p:cNvPr>
          <p:cNvSpPr txBox="1"/>
          <p:nvPr/>
        </p:nvSpPr>
        <p:spPr>
          <a:xfrm>
            <a:off x="7548880" y="668357"/>
            <a:ext cx="4104640" cy="2308324"/>
          </a:xfrm>
          <a:prstGeom prst="rect">
            <a:avLst/>
          </a:prstGeom>
          <a:noFill/>
        </p:spPr>
        <p:txBody>
          <a:bodyPr wrap="square" rtlCol="0">
            <a:spAutoFit/>
          </a:bodyPr>
          <a:lstStyle/>
          <a:p>
            <a:r>
              <a:rPr lang="en-US" sz="2400" dirty="0">
                <a:solidFill>
                  <a:srgbClr val="FF0000"/>
                </a:solidFill>
              </a:rPr>
              <a:t>By default, </a:t>
            </a:r>
            <a:r>
              <a:rPr lang="en-US" sz="2400" b="1" dirty="0">
                <a:solidFill>
                  <a:srgbClr val="FF0000"/>
                </a:solidFill>
              </a:rPr>
              <a:t>percentages</a:t>
            </a:r>
            <a:r>
              <a:rPr lang="en-US" sz="2400" dirty="0">
                <a:solidFill>
                  <a:srgbClr val="FF0000"/>
                </a:solidFill>
              </a:rPr>
              <a:t> are displayed on the breakdown and the compliance trend graph. These do not tell you how many patients are in each category.</a:t>
            </a:r>
          </a:p>
        </p:txBody>
      </p:sp>
      <p:pic>
        <p:nvPicPr>
          <p:cNvPr id="6" name="Picture 5">
            <a:extLst>
              <a:ext uri="{FF2B5EF4-FFF2-40B4-BE49-F238E27FC236}">
                <a16:creationId xmlns:a16="http://schemas.microsoft.com/office/drawing/2014/main" id="{F29F3610-F7B3-47DB-C9F4-C183524C9F7E}"/>
              </a:ext>
            </a:extLst>
          </p:cNvPr>
          <p:cNvPicPr>
            <a:picLocks noChangeAspect="1"/>
          </p:cNvPicPr>
          <p:nvPr/>
        </p:nvPicPr>
        <p:blipFill>
          <a:blip r:embed="rId3"/>
          <a:stretch>
            <a:fillRect/>
          </a:stretch>
        </p:blipFill>
        <p:spPr>
          <a:xfrm>
            <a:off x="3901876" y="4933998"/>
            <a:ext cx="3445778" cy="808941"/>
          </a:xfrm>
          <a:prstGeom prst="rect">
            <a:avLst/>
          </a:prstGeom>
        </p:spPr>
      </p:pic>
      <p:sp>
        <p:nvSpPr>
          <p:cNvPr id="7" name="TextBox 6">
            <a:extLst>
              <a:ext uri="{FF2B5EF4-FFF2-40B4-BE49-F238E27FC236}">
                <a16:creationId xmlns:a16="http://schemas.microsoft.com/office/drawing/2014/main" id="{B94BC064-AE48-8D22-CA34-0A557E32B62A}"/>
              </a:ext>
            </a:extLst>
          </p:cNvPr>
          <p:cNvSpPr txBox="1"/>
          <p:nvPr/>
        </p:nvSpPr>
        <p:spPr>
          <a:xfrm>
            <a:off x="907588" y="4368972"/>
            <a:ext cx="3474721" cy="1938992"/>
          </a:xfrm>
          <a:prstGeom prst="rect">
            <a:avLst/>
          </a:prstGeom>
          <a:noFill/>
        </p:spPr>
        <p:txBody>
          <a:bodyPr wrap="square" rtlCol="0">
            <a:spAutoFit/>
          </a:bodyPr>
          <a:lstStyle/>
          <a:p>
            <a:r>
              <a:rPr lang="en-US" sz="2400" dirty="0">
                <a:solidFill>
                  <a:srgbClr val="FF0000"/>
                </a:solidFill>
              </a:rPr>
              <a:t>Option to switch to numbers for the Numerator and Denominator on the Compliance trend graph</a:t>
            </a:r>
          </a:p>
        </p:txBody>
      </p:sp>
      <p:pic>
        <p:nvPicPr>
          <p:cNvPr id="9" name="Picture 8">
            <a:extLst>
              <a:ext uri="{FF2B5EF4-FFF2-40B4-BE49-F238E27FC236}">
                <a16:creationId xmlns:a16="http://schemas.microsoft.com/office/drawing/2014/main" id="{4C69C423-857B-5AC8-8107-65E9D24D5379}"/>
              </a:ext>
            </a:extLst>
          </p:cNvPr>
          <p:cNvPicPr>
            <a:picLocks noChangeAspect="1"/>
          </p:cNvPicPr>
          <p:nvPr/>
        </p:nvPicPr>
        <p:blipFill>
          <a:blip r:embed="rId4"/>
          <a:stretch>
            <a:fillRect/>
          </a:stretch>
        </p:blipFill>
        <p:spPr>
          <a:xfrm>
            <a:off x="7889205" y="3324486"/>
            <a:ext cx="4104639" cy="3219023"/>
          </a:xfrm>
          <a:prstGeom prst="rect">
            <a:avLst/>
          </a:prstGeom>
        </p:spPr>
      </p:pic>
      <p:sp>
        <p:nvSpPr>
          <p:cNvPr id="10" name="Arrow: Right 9">
            <a:extLst>
              <a:ext uri="{FF2B5EF4-FFF2-40B4-BE49-F238E27FC236}">
                <a16:creationId xmlns:a16="http://schemas.microsoft.com/office/drawing/2014/main" id="{3119D4A6-4327-E98A-070C-F30D64D38E06}"/>
              </a:ext>
            </a:extLst>
          </p:cNvPr>
          <p:cNvSpPr/>
          <p:nvPr/>
        </p:nvSpPr>
        <p:spPr>
          <a:xfrm>
            <a:off x="7299960" y="5237479"/>
            <a:ext cx="497840" cy="45974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2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5EB5-F768-8372-4688-D0D25C363CD4}"/>
              </a:ext>
            </a:extLst>
          </p:cNvPr>
          <p:cNvSpPr>
            <a:spLocks noGrp="1"/>
          </p:cNvSpPr>
          <p:nvPr>
            <p:ph type="title"/>
          </p:nvPr>
        </p:nvSpPr>
        <p:spPr>
          <a:xfrm>
            <a:off x="510208" y="454234"/>
            <a:ext cx="10515600" cy="800792"/>
          </a:xfrm>
        </p:spPr>
        <p:txBody>
          <a:bodyPr>
            <a:normAutofit fontScale="90000"/>
          </a:bodyPr>
          <a:lstStyle/>
          <a:p>
            <a:r>
              <a:rPr lang="en-US" dirty="0"/>
              <a:t>Compliance Trend Graph Comparison</a:t>
            </a:r>
          </a:p>
        </p:txBody>
      </p:sp>
      <p:pic>
        <p:nvPicPr>
          <p:cNvPr id="5" name="Picture 4">
            <a:extLst>
              <a:ext uri="{FF2B5EF4-FFF2-40B4-BE49-F238E27FC236}">
                <a16:creationId xmlns:a16="http://schemas.microsoft.com/office/drawing/2014/main" id="{19A9497D-A1B0-A2B8-9505-74D468AABE38}"/>
              </a:ext>
            </a:extLst>
          </p:cNvPr>
          <p:cNvPicPr>
            <a:picLocks noChangeAspect="1"/>
          </p:cNvPicPr>
          <p:nvPr/>
        </p:nvPicPr>
        <p:blipFill>
          <a:blip r:embed="rId3"/>
          <a:stretch>
            <a:fillRect/>
          </a:stretch>
        </p:blipFill>
        <p:spPr>
          <a:xfrm>
            <a:off x="316230" y="1925796"/>
            <a:ext cx="4687857" cy="3981767"/>
          </a:xfrm>
          <a:prstGeom prst="rect">
            <a:avLst/>
          </a:prstGeom>
        </p:spPr>
      </p:pic>
      <p:pic>
        <p:nvPicPr>
          <p:cNvPr id="7" name="Picture 6">
            <a:extLst>
              <a:ext uri="{FF2B5EF4-FFF2-40B4-BE49-F238E27FC236}">
                <a16:creationId xmlns:a16="http://schemas.microsoft.com/office/drawing/2014/main" id="{F31E742B-08E7-EC9C-CB05-0000C95B72A2}"/>
              </a:ext>
            </a:extLst>
          </p:cNvPr>
          <p:cNvPicPr>
            <a:picLocks noChangeAspect="1"/>
          </p:cNvPicPr>
          <p:nvPr/>
        </p:nvPicPr>
        <p:blipFill>
          <a:blip r:embed="rId4"/>
          <a:stretch>
            <a:fillRect/>
          </a:stretch>
        </p:blipFill>
        <p:spPr>
          <a:xfrm>
            <a:off x="5526057" y="1925796"/>
            <a:ext cx="6349713" cy="3766287"/>
          </a:xfrm>
          <a:prstGeom prst="rect">
            <a:avLst/>
          </a:prstGeom>
        </p:spPr>
      </p:pic>
      <p:sp>
        <p:nvSpPr>
          <p:cNvPr id="8" name="Arrow: Right 7">
            <a:extLst>
              <a:ext uri="{FF2B5EF4-FFF2-40B4-BE49-F238E27FC236}">
                <a16:creationId xmlns:a16="http://schemas.microsoft.com/office/drawing/2014/main" id="{F1EE17D3-667A-4730-9164-3A3AB2986654}"/>
              </a:ext>
            </a:extLst>
          </p:cNvPr>
          <p:cNvSpPr/>
          <p:nvPr/>
        </p:nvSpPr>
        <p:spPr>
          <a:xfrm>
            <a:off x="4667250" y="2208848"/>
            <a:ext cx="858807" cy="3867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90BDE39-8950-9A3A-31B2-D9DFEFB37117}"/>
              </a:ext>
            </a:extLst>
          </p:cNvPr>
          <p:cNvSpPr/>
          <p:nvPr/>
        </p:nvSpPr>
        <p:spPr>
          <a:xfrm>
            <a:off x="3901440" y="2042160"/>
            <a:ext cx="765810" cy="70104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1A9AFC-BC6D-87CA-FAE7-52E1951585D5}"/>
              </a:ext>
            </a:extLst>
          </p:cNvPr>
          <p:cNvSpPr txBox="1"/>
          <p:nvPr/>
        </p:nvSpPr>
        <p:spPr>
          <a:xfrm>
            <a:off x="3792232" y="1332968"/>
            <a:ext cx="4218708" cy="646331"/>
          </a:xfrm>
          <a:prstGeom prst="rect">
            <a:avLst/>
          </a:prstGeom>
          <a:noFill/>
        </p:spPr>
        <p:txBody>
          <a:bodyPr wrap="square" rtlCol="0">
            <a:spAutoFit/>
          </a:bodyPr>
          <a:lstStyle/>
          <a:p>
            <a:r>
              <a:rPr lang="en-US" i="1" dirty="0">
                <a:solidFill>
                  <a:srgbClr val="FF0000"/>
                </a:solidFill>
              </a:rPr>
              <a:t>“Compare” options are the same as the standard filters we saw on a previous slide</a:t>
            </a:r>
          </a:p>
        </p:txBody>
      </p:sp>
      <p:sp>
        <p:nvSpPr>
          <p:cNvPr id="3" name="TextBox 2">
            <a:extLst>
              <a:ext uri="{FF2B5EF4-FFF2-40B4-BE49-F238E27FC236}">
                <a16:creationId xmlns:a16="http://schemas.microsoft.com/office/drawing/2014/main" id="{2AFDC401-6095-7F43-61E4-0FCE1FCA47E8}"/>
              </a:ext>
            </a:extLst>
          </p:cNvPr>
          <p:cNvSpPr txBox="1"/>
          <p:nvPr/>
        </p:nvSpPr>
        <p:spPr>
          <a:xfrm>
            <a:off x="6287913" y="5692083"/>
            <a:ext cx="4826000" cy="646331"/>
          </a:xfrm>
          <a:prstGeom prst="rect">
            <a:avLst/>
          </a:prstGeom>
          <a:noFill/>
        </p:spPr>
        <p:txBody>
          <a:bodyPr wrap="square" rtlCol="0">
            <a:spAutoFit/>
          </a:bodyPr>
          <a:lstStyle/>
          <a:p>
            <a:r>
              <a:rPr lang="en-US" dirty="0">
                <a:solidFill>
                  <a:srgbClr val="FF0000"/>
                </a:solidFill>
              </a:rPr>
              <a:t>Hovering over the graph displays detailed data. Graph lines can also be selected</a:t>
            </a:r>
          </a:p>
        </p:txBody>
      </p:sp>
      <p:cxnSp>
        <p:nvCxnSpPr>
          <p:cNvPr id="6" name="Straight Arrow Connector 5">
            <a:extLst>
              <a:ext uri="{FF2B5EF4-FFF2-40B4-BE49-F238E27FC236}">
                <a16:creationId xmlns:a16="http://schemas.microsoft.com/office/drawing/2014/main" id="{DC0F27B6-1AE8-475B-84DD-EFB5F7B467B8}"/>
              </a:ext>
            </a:extLst>
          </p:cNvPr>
          <p:cNvCxnSpPr>
            <a:cxnSpLocks/>
          </p:cNvCxnSpPr>
          <p:nvPr/>
        </p:nvCxnSpPr>
        <p:spPr>
          <a:xfrm flipV="1">
            <a:off x="10386391" y="4897120"/>
            <a:ext cx="190169" cy="79496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8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89F5-DAA4-95B2-F4AA-3C703EF428C9}"/>
              </a:ext>
            </a:extLst>
          </p:cNvPr>
          <p:cNvSpPr>
            <a:spLocks noGrp="1"/>
          </p:cNvSpPr>
          <p:nvPr>
            <p:ph type="title"/>
          </p:nvPr>
        </p:nvSpPr>
        <p:spPr>
          <a:xfrm>
            <a:off x="437193" y="243040"/>
            <a:ext cx="10356703" cy="1042466"/>
          </a:xfrm>
        </p:spPr>
        <p:txBody>
          <a:bodyPr>
            <a:normAutofit fontScale="90000"/>
          </a:bodyPr>
          <a:lstStyle/>
          <a:p>
            <a:r>
              <a:rPr lang="en-US" dirty="0"/>
              <a:t>Display Patient Information From Measure Screens</a:t>
            </a:r>
          </a:p>
        </p:txBody>
      </p:sp>
      <p:pic>
        <p:nvPicPr>
          <p:cNvPr id="5" name="Picture 4">
            <a:extLst>
              <a:ext uri="{FF2B5EF4-FFF2-40B4-BE49-F238E27FC236}">
                <a16:creationId xmlns:a16="http://schemas.microsoft.com/office/drawing/2014/main" id="{3A64E12C-CB73-DCCE-F870-FBB933C75883}"/>
              </a:ext>
            </a:extLst>
          </p:cNvPr>
          <p:cNvPicPr>
            <a:picLocks noChangeAspect="1"/>
          </p:cNvPicPr>
          <p:nvPr/>
        </p:nvPicPr>
        <p:blipFill>
          <a:blip r:embed="rId2"/>
          <a:stretch>
            <a:fillRect/>
          </a:stretch>
        </p:blipFill>
        <p:spPr>
          <a:xfrm>
            <a:off x="437193" y="1429610"/>
            <a:ext cx="8889688" cy="5245509"/>
          </a:xfrm>
          <a:prstGeom prst="rect">
            <a:avLst/>
          </a:prstGeom>
        </p:spPr>
      </p:pic>
      <p:sp>
        <p:nvSpPr>
          <p:cNvPr id="6" name="Arrow: Right 5">
            <a:extLst>
              <a:ext uri="{FF2B5EF4-FFF2-40B4-BE49-F238E27FC236}">
                <a16:creationId xmlns:a16="http://schemas.microsoft.com/office/drawing/2014/main" id="{6242B586-BF59-784E-AFB1-AD8C4AC1CD7F}"/>
              </a:ext>
            </a:extLst>
          </p:cNvPr>
          <p:cNvSpPr/>
          <p:nvPr/>
        </p:nvSpPr>
        <p:spPr>
          <a:xfrm rot="734750">
            <a:off x="2506835" y="2412348"/>
            <a:ext cx="858807" cy="3867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8940295-C505-C7E0-4E5D-E1C0F2FE65FA}"/>
              </a:ext>
            </a:extLst>
          </p:cNvPr>
          <p:cNvSpPr/>
          <p:nvPr/>
        </p:nvSpPr>
        <p:spPr>
          <a:xfrm>
            <a:off x="1666240" y="1826386"/>
            <a:ext cx="883920" cy="7440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EB029A9-8FC3-CF4D-D5EE-D8BFD53076EB}"/>
              </a:ext>
            </a:extLst>
          </p:cNvPr>
          <p:cNvSpPr txBox="1"/>
          <p:nvPr/>
        </p:nvSpPr>
        <p:spPr>
          <a:xfrm>
            <a:off x="3280735" y="2364962"/>
            <a:ext cx="5792145" cy="646331"/>
          </a:xfrm>
          <a:prstGeom prst="rect">
            <a:avLst/>
          </a:prstGeom>
          <a:noFill/>
        </p:spPr>
        <p:txBody>
          <a:bodyPr wrap="square" rtlCol="0">
            <a:spAutoFit/>
          </a:bodyPr>
          <a:lstStyle/>
          <a:p>
            <a:r>
              <a:rPr lang="en-US" i="1" dirty="0">
                <a:solidFill>
                  <a:srgbClr val="FF0000"/>
                </a:solidFill>
              </a:rPr>
              <a:t>Click the numerator, denominator or exclusion numbers </a:t>
            </a:r>
          </a:p>
          <a:p>
            <a:r>
              <a:rPr lang="en-US" i="1" dirty="0">
                <a:solidFill>
                  <a:srgbClr val="FF0000"/>
                </a:solidFill>
              </a:rPr>
              <a:t> (all are links)</a:t>
            </a:r>
          </a:p>
        </p:txBody>
      </p:sp>
      <p:sp>
        <p:nvSpPr>
          <p:cNvPr id="9" name="TextBox 8">
            <a:extLst>
              <a:ext uri="{FF2B5EF4-FFF2-40B4-BE49-F238E27FC236}">
                <a16:creationId xmlns:a16="http://schemas.microsoft.com/office/drawing/2014/main" id="{ED3FB272-6A2E-FB4C-93EC-5623BCDF3872}"/>
              </a:ext>
            </a:extLst>
          </p:cNvPr>
          <p:cNvSpPr txBox="1"/>
          <p:nvPr/>
        </p:nvSpPr>
        <p:spPr>
          <a:xfrm>
            <a:off x="9419645" y="1826386"/>
            <a:ext cx="2621280" cy="3785652"/>
          </a:xfrm>
          <a:prstGeom prst="rect">
            <a:avLst/>
          </a:prstGeom>
          <a:noFill/>
        </p:spPr>
        <p:txBody>
          <a:bodyPr wrap="square" rtlCol="0">
            <a:spAutoFit/>
          </a:bodyPr>
          <a:lstStyle/>
          <a:p>
            <a:r>
              <a:rPr lang="en-US" sz="2000" i="1" dirty="0">
                <a:solidFill>
                  <a:srgbClr val="FF0000"/>
                </a:solidFill>
              </a:rPr>
              <a:t>In this example, we have drilled-down to the exact sub-population we want (i.e., patients of three providers at one location).</a:t>
            </a:r>
          </a:p>
          <a:p>
            <a:endParaRPr lang="en-US" sz="2000" i="1" dirty="0">
              <a:solidFill>
                <a:srgbClr val="FF0000"/>
              </a:solidFill>
            </a:endParaRPr>
          </a:p>
          <a:p>
            <a:r>
              <a:rPr lang="en-US" sz="2000" i="1" dirty="0">
                <a:solidFill>
                  <a:srgbClr val="FF0000"/>
                </a:solidFill>
              </a:rPr>
              <a:t>Now, we want to see who those patients are (i.e., the 200 patients in the denominator)</a:t>
            </a:r>
          </a:p>
        </p:txBody>
      </p:sp>
    </p:spTree>
    <p:extLst>
      <p:ext uri="{BB962C8B-B14F-4D97-AF65-F5344CB8AC3E}">
        <p14:creationId xmlns:p14="http://schemas.microsoft.com/office/powerpoint/2010/main" val="22045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51D00-7F5E-A4EF-6B29-4F1E4F700325}"/>
              </a:ext>
            </a:extLst>
          </p:cNvPr>
          <p:cNvPicPr>
            <a:picLocks noChangeAspect="1"/>
          </p:cNvPicPr>
          <p:nvPr/>
        </p:nvPicPr>
        <p:blipFill>
          <a:blip r:embed="rId2"/>
          <a:stretch>
            <a:fillRect/>
          </a:stretch>
        </p:blipFill>
        <p:spPr>
          <a:xfrm>
            <a:off x="772114" y="853439"/>
            <a:ext cx="10647771" cy="5573331"/>
          </a:xfrm>
          <a:prstGeom prst="rect">
            <a:avLst/>
          </a:prstGeom>
        </p:spPr>
      </p:pic>
      <p:sp>
        <p:nvSpPr>
          <p:cNvPr id="5" name="Oval 4">
            <a:extLst>
              <a:ext uri="{FF2B5EF4-FFF2-40B4-BE49-F238E27FC236}">
                <a16:creationId xmlns:a16="http://schemas.microsoft.com/office/drawing/2014/main" id="{7216B47B-1225-5DCC-7AEC-A6ADB85CAB7A}"/>
              </a:ext>
            </a:extLst>
          </p:cNvPr>
          <p:cNvSpPr/>
          <p:nvPr/>
        </p:nvSpPr>
        <p:spPr>
          <a:xfrm>
            <a:off x="3545840" y="2143760"/>
            <a:ext cx="1371600" cy="2844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33082C2-959B-F9DE-72F5-D9043E9056FD}"/>
              </a:ext>
            </a:extLst>
          </p:cNvPr>
          <p:cNvSpPr txBox="1"/>
          <p:nvPr/>
        </p:nvSpPr>
        <p:spPr>
          <a:xfrm>
            <a:off x="3322320" y="1774428"/>
            <a:ext cx="2235200" cy="369332"/>
          </a:xfrm>
          <a:prstGeom prst="rect">
            <a:avLst/>
          </a:prstGeom>
          <a:noFill/>
        </p:spPr>
        <p:txBody>
          <a:bodyPr wrap="square" rtlCol="0">
            <a:spAutoFit/>
          </a:bodyPr>
          <a:lstStyle/>
          <a:p>
            <a:r>
              <a:rPr lang="en-US" dirty="0">
                <a:solidFill>
                  <a:srgbClr val="FF0000"/>
                </a:solidFill>
              </a:rPr>
              <a:t>Patient identifiers</a:t>
            </a:r>
          </a:p>
        </p:txBody>
      </p:sp>
      <p:sp>
        <p:nvSpPr>
          <p:cNvPr id="7" name="TextBox 6">
            <a:extLst>
              <a:ext uri="{FF2B5EF4-FFF2-40B4-BE49-F238E27FC236}">
                <a16:creationId xmlns:a16="http://schemas.microsoft.com/office/drawing/2014/main" id="{82960283-88C3-2067-A3F6-7BC68237039C}"/>
              </a:ext>
            </a:extLst>
          </p:cNvPr>
          <p:cNvSpPr txBox="1"/>
          <p:nvPr/>
        </p:nvSpPr>
        <p:spPr>
          <a:xfrm>
            <a:off x="5323840" y="1425694"/>
            <a:ext cx="2397760" cy="646331"/>
          </a:xfrm>
          <a:prstGeom prst="rect">
            <a:avLst/>
          </a:prstGeom>
          <a:noFill/>
        </p:spPr>
        <p:txBody>
          <a:bodyPr wrap="square" rtlCol="0">
            <a:spAutoFit/>
          </a:bodyPr>
          <a:lstStyle/>
          <a:p>
            <a:r>
              <a:rPr lang="en-US" dirty="0">
                <a:solidFill>
                  <a:srgbClr val="FF0000"/>
                </a:solidFill>
              </a:rPr>
              <a:t>Measure results (value and numerator)</a:t>
            </a:r>
          </a:p>
        </p:txBody>
      </p:sp>
      <p:sp>
        <p:nvSpPr>
          <p:cNvPr id="8" name="Oval 7">
            <a:extLst>
              <a:ext uri="{FF2B5EF4-FFF2-40B4-BE49-F238E27FC236}">
                <a16:creationId xmlns:a16="http://schemas.microsoft.com/office/drawing/2014/main" id="{4877AE32-10E3-21BD-4232-C233B88282E1}"/>
              </a:ext>
            </a:extLst>
          </p:cNvPr>
          <p:cNvSpPr/>
          <p:nvPr/>
        </p:nvSpPr>
        <p:spPr>
          <a:xfrm>
            <a:off x="8077200" y="2143760"/>
            <a:ext cx="2123440" cy="2844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22C725F-5D7B-99E5-3A4B-4154DA2F882E}"/>
              </a:ext>
            </a:extLst>
          </p:cNvPr>
          <p:cNvCxnSpPr/>
          <p:nvPr/>
        </p:nvCxnSpPr>
        <p:spPr>
          <a:xfrm>
            <a:off x="7640320" y="1940560"/>
            <a:ext cx="548640" cy="2032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E21806E2-A5F3-EB93-72E9-92CE267CF729}"/>
              </a:ext>
            </a:extLst>
          </p:cNvPr>
          <p:cNvSpPr/>
          <p:nvPr/>
        </p:nvSpPr>
        <p:spPr>
          <a:xfrm>
            <a:off x="8575040" y="716280"/>
            <a:ext cx="2966720" cy="7094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4549A0A-3B5B-6923-220B-3B6A204514E2}"/>
              </a:ext>
            </a:extLst>
          </p:cNvPr>
          <p:cNvSpPr txBox="1"/>
          <p:nvPr/>
        </p:nvSpPr>
        <p:spPr>
          <a:xfrm>
            <a:off x="8575040" y="362188"/>
            <a:ext cx="3153134" cy="369332"/>
          </a:xfrm>
          <a:prstGeom prst="rect">
            <a:avLst/>
          </a:prstGeom>
          <a:noFill/>
        </p:spPr>
        <p:txBody>
          <a:bodyPr wrap="square" rtlCol="0">
            <a:spAutoFit/>
          </a:bodyPr>
          <a:lstStyle/>
          <a:p>
            <a:r>
              <a:rPr lang="en-US" dirty="0">
                <a:solidFill>
                  <a:srgbClr val="FF0000"/>
                </a:solidFill>
              </a:rPr>
              <a:t>Options to view data elsewhere</a:t>
            </a:r>
          </a:p>
        </p:txBody>
      </p:sp>
      <p:sp>
        <p:nvSpPr>
          <p:cNvPr id="2" name="TextBox 1">
            <a:extLst>
              <a:ext uri="{FF2B5EF4-FFF2-40B4-BE49-F238E27FC236}">
                <a16:creationId xmlns:a16="http://schemas.microsoft.com/office/drawing/2014/main" id="{0AF2F90D-B4CD-62C3-74E9-BF3F343562F6}"/>
              </a:ext>
            </a:extLst>
          </p:cNvPr>
          <p:cNvSpPr txBox="1"/>
          <p:nvPr/>
        </p:nvSpPr>
        <p:spPr>
          <a:xfrm>
            <a:off x="274320" y="217407"/>
            <a:ext cx="7802880" cy="584775"/>
          </a:xfrm>
          <a:prstGeom prst="rect">
            <a:avLst/>
          </a:prstGeom>
          <a:noFill/>
        </p:spPr>
        <p:txBody>
          <a:bodyPr wrap="square" rtlCol="0">
            <a:spAutoFit/>
          </a:bodyPr>
          <a:lstStyle/>
          <a:p>
            <a:r>
              <a:rPr lang="en-US" sz="3200" b="1" dirty="0">
                <a:solidFill>
                  <a:srgbClr val="FF0000"/>
                </a:solidFill>
              </a:rPr>
              <a:t>Follow Link to Patient Information Screen</a:t>
            </a:r>
          </a:p>
        </p:txBody>
      </p:sp>
    </p:spTree>
    <p:extLst>
      <p:ext uri="{BB962C8B-B14F-4D97-AF65-F5344CB8AC3E}">
        <p14:creationId xmlns:p14="http://schemas.microsoft.com/office/powerpoint/2010/main" val="35650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C8D5-6F0E-C584-7F57-894EEF988C00}"/>
              </a:ext>
            </a:extLst>
          </p:cNvPr>
          <p:cNvPicPr>
            <a:picLocks noChangeAspect="1"/>
          </p:cNvPicPr>
          <p:nvPr/>
        </p:nvPicPr>
        <p:blipFill>
          <a:blip r:embed="rId2"/>
          <a:stretch>
            <a:fillRect/>
          </a:stretch>
        </p:blipFill>
        <p:spPr>
          <a:xfrm>
            <a:off x="971263" y="2062162"/>
            <a:ext cx="2076450" cy="2733675"/>
          </a:xfrm>
          <a:prstGeom prst="rect">
            <a:avLst/>
          </a:prstGeom>
        </p:spPr>
      </p:pic>
      <p:sp>
        <p:nvSpPr>
          <p:cNvPr id="2" name="Title 1">
            <a:extLst>
              <a:ext uri="{FF2B5EF4-FFF2-40B4-BE49-F238E27FC236}">
                <a16:creationId xmlns:a16="http://schemas.microsoft.com/office/drawing/2014/main" id="{5A63D0CD-06F4-108B-82E8-25836DCF0EDF}"/>
              </a:ext>
            </a:extLst>
          </p:cNvPr>
          <p:cNvSpPr>
            <a:spLocks noGrp="1"/>
          </p:cNvSpPr>
          <p:nvPr>
            <p:ph type="title"/>
          </p:nvPr>
        </p:nvSpPr>
        <p:spPr>
          <a:xfrm>
            <a:off x="838200" y="365126"/>
            <a:ext cx="10515600" cy="782162"/>
          </a:xfrm>
        </p:spPr>
        <p:txBody>
          <a:bodyPr/>
          <a:lstStyle/>
          <a:p>
            <a:r>
              <a:rPr lang="en-US" dirty="0"/>
              <a:t>Data Validation</a:t>
            </a:r>
          </a:p>
        </p:txBody>
      </p:sp>
      <p:sp>
        <p:nvSpPr>
          <p:cNvPr id="3" name="Content Placeholder 2">
            <a:extLst>
              <a:ext uri="{FF2B5EF4-FFF2-40B4-BE49-F238E27FC236}">
                <a16:creationId xmlns:a16="http://schemas.microsoft.com/office/drawing/2014/main" id="{A5451C84-F00B-9A22-432F-245545D310B9}"/>
              </a:ext>
            </a:extLst>
          </p:cNvPr>
          <p:cNvSpPr>
            <a:spLocks noGrp="1"/>
          </p:cNvSpPr>
          <p:nvPr>
            <p:ph idx="1"/>
          </p:nvPr>
        </p:nvSpPr>
        <p:spPr>
          <a:xfrm>
            <a:off x="838200" y="1232452"/>
            <a:ext cx="10515600" cy="4944511"/>
          </a:xfrm>
        </p:spPr>
        <p:txBody>
          <a:bodyPr>
            <a:normAutofit/>
          </a:bodyPr>
          <a:lstStyle/>
          <a:p>
            <a:r>
              <a:rPr lang="en-US" dirty="0"/>
              <a:t>Generate random samples of patients (with proper permissions)</a:t>
            </a:r>
          </a:p>
          <a:p>
            <a:endParaRPr lang="en-US" dirty="0"/>
          </a:p>
          <a:p>
            <a:endParaRPr lang="en-US" dirty="0"/>
          </a:p>
          <a:p>
            <a:endParaRPr lang="en-US" dirty="0"/>
          </a:p>
          <a:p>
            <a:endParaRPr lang="en-US" dirty="0"/>
          </a:p>
          <a:p>
            <a:endParaRPr lang="en-US" dirty="0"/>
          </a:p>
          <a:p>
            <a:r>
              <a:rPr lang="en-US" dirty="0"/>
              <a:t>Any user can submit a Record Discrepancy. Look for the blue button on the measure results page showing individual patients. Promote this regularly among all users!</a:t>
            </a:r>
          </a:p>
        </p:txBody>
      </p:sp>
      <p:pic>
        <p:nvPicPr>
          <p:cNvPr id="9" name="Picture 8">
            <a:extLst>
              <a:ext uri="{FF2B5EF4-FFF2-40B4-BE49-F238E27FC236}">
                <a16:creationId xmlns:a16="http://schemas.microsoft.com/office/drawing/2014/main" id="{479C1F1A-385F-757B-3E4D-AD0E80FBE706}"/>
              </a:ext>
            </a:extLst>
          </p:cNvPr>
          <p:cNvPicPr>
            <a:picLocks noChangeAspect="1"/>
          </p:cNvPicPr>
          <p:nvPr/>
        </p:nvPicPr>
        <p:blipFill>
          <a:blip r:embed="rId3"/>
          <a:stretch>
            <a:fillRect/>
          </a:stretch>
        </p:blipFill>
        <p:spPr>
          <a:xfrm>
            <a:off x="6390984" y="2108220"/>
            <a:ext cx="4572638" cy="2200582"/>
          </a:xfrm>
          <a:prstGeom prst="rect">
            <a:avLst/>
          </a:prstGeom>
        </p:spPr>
      </p:pic>
      <p:sp>
        <p:nvSpPr>
          <p:cNvPr id="10" name="Arrow: Right 9">
            <a:extLst>
              <a:ext uri="{FF2B5EF4-FFF2-40B4-BE49-F238E27FC236}">
                <a16:creationId xmlns:a16="http://schemas.microsoft.com/office/drawing/2014/main" id="{82BD45CA-63BB-04E0-682B-BB7F906774CD}"/>
              </a:ext>
            </a:extLst>
          </p:cNvPr>
          <p:cNvSpPr/>
          <p:nvPr/>
        </p:nvSpPr>
        <p:spPr>
          <a:xfrm>
            <a:off x="3047713" y="3200414"/>
            <a:ext cx="858807" cy="3867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7B4DCE-EB18-61E2-8837-F357C17FA2D8}"/>
              </a:ext>
            </a:extLst>
          </p:cNvPr>
          <p:cNvSpPr txBox="1"/>
          <p:nvPr/>
        </p:nvSpPr>
        <p:spPr>
          <a:xfrm>
            <a:off x="3769502" y="2822119"/>
            <a:ext cx="1632169" cy="1200329"/>
          </a:xfrm>
          <a:prstGeom prst="rect">
            <a:avLst/>
          </a:prstGeom>
          <a:noFill/>
        </p:spPr>
        <p:txBody>
          <a:bodyPr wrap="square" rtlCol="0">
            <a:spAutoFit/>
          </a:bodyPr>
          <a:lstStyle/>
          <a:p>
            <a:pPr algn="ctr"/>
            <a:r>
              <a:rPr lang="en-US" dirty="0">
                <a:solidFill>
                  <a:srgbClr val="FF0000"/>
                </a:solidFill>
              </a:rPr>
              <a:t>From the big list, choose a measure to validate</a:t>
            </a:r>
          </a:p>
        </p:txBody>
      </p:sp>
      <p:sp>
        <p:nvSpPr>
          <p:cNvPr id="12" name="Arrow: Right 11">
            <a:extLst>
              <a:ext uri="{FF2B5EF4-FFF2-40B4-BE49-F238E27FC236}">
                <a16:creationId xmlns:a16="http://schemas.microsoft.com/office/drawing/2014/main" id="{8FEB6982-2E37-F931-1EBC-A7F384D259C1}"/>
              </a:ext>
            </a:extLst>
          </p:cNvPr>
          <p:cNvSpPr/>
          <p:nvPr/>
        </p:nvSpPr>
        <p:spPr>
          <a:xfrm>
            <a:off x="5381391" y="3208511"/>
            <a:ext cx="858807" cy="3867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3653157-B01F-B407-F927-18639D03419B}"/>
              </a:ext>
            </a:extLst>
          </p:cNvPr>
          <p:cNvSpPr/>
          <p:nvPr/>
        </p:nvSpPr>
        <p:spPr>
          <a:xfrm>
            <a:off x="6299421" y="3472121"/>
            <a:ext cx="3921760" cy="83668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24DB86E-BE85-9756-2D49-E61C6BA3011A}"/>
              </a:ext>
            </a:extLst>
          </p:cNvPr>
          <p:cNvPicPr>
            <a:picLocks noChangeAspect="1"/>
          </p:cNvPicPr>
          <p:nvPr/>
        </p:nvPicPr>
        <p:blipFill>
          <a:blip r:embed="rId4"/>
          <a:stretch>
            <a:fillRect/>
          </a:stretch>
        </p:blipFill>
        <p:spPr>
          <a:xfrm>
            <a:off x="3248442" y="5931868"/>
            <a:ext cx="3609681" cy="836681"/>
          </a:xfrm>
          <a:prstGeom prst="rect">
            <a:avLst/>
          </a:prstGeom>
        </p:spPr>
      </p:pic>
      <p:sp>
        <p:nvSpPr>
          <p:cNvPr id="4" name="TextBox 3">
            <a:extLst>
              <a:ext uri="{FF2B5EF4-FFF2-40B4-BE49-F238E27FC236}">
                <a16:creationId xmlns:a16="http://schemas.microsoft.com/office/drawing/2014/main" id="{D40E228D-3D2D-C535-D6C3-809937F90F9B}"/>
              </a:ext>
            </a:extLst>
          </p:cNvPr>
          <p:cNvSpPr txBox="1"/>
          <p:nvPr/>
        </p:nvSpPr>
        <p:spPr>
          <a:xfrm>
            <a:off x="10216287" y="3319841"/>
            <a:ext cx="1632169" cy="1200329"/>
          </a:xfrm>
          <a:prstGeom prst="rect">
            <a:avLst/>
          </a:prstGeom>
          <a:noFill/>
        </p:spPr>
        <p:txBody>
          <a:bodyPr wrap="square" rtlCol="0">
            <a:spAutoFit/>
          </a:bodyPr>
          <a:lstStyle/>
          <a:p>
            <a:pPr algn="ctr"/>
            <a:r>
              <a:rPr lang="en-US" dirty="0">
                <a:solidFill>
                  <a:srgbClr val="FF0000"/>
                </a:solidFill>
              </a:rPr>
              <a:t>Compare data in QM to data in EHR for these patients</a:t>
            </a:r>
          </a:p>
        </p:txBody>
      </p:sp>
    </p:spTree>
    <p:extLst>
      <p:ext uri="{BB962C8B-B14F-4D97-AF65-F5344CB8AC3E}">
        <p14:creationId xmlns:p14="http://schemas.microsoft.com/office/powerpoint/2010/main" val="125183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3CEE-FDDF-765B-F398-00CFF343DC7B}"/>
              </a:ext>
            </a:extLst>
          </p:cNvPr>
          <p:cNvSpPr>
            <a:spLocks noGrp="1"/>
          </p:cNvSpPr>
          <p:nvPr>
            <p:ph type="title"/>
          </p:nvPr>
        </p:nvSpPr>
        <p:spPr/>
        <p:txBody>
          <a:bodyPr/>
          <a:lstStyle/>
          <a:p>
            <a:r>
              <a:rPr lang="en-US" dirty="0"/>
              <a:t>Overview of Quality Measure Results</a:t>
            </a:r>
          </a:p>
        </p:txBody>
      </p:sp>
      <p:sp>
        <p:nvSpPr>
          <p:cNvPr id="3" name="Content Placeholder 2">
            <a:extLst>
              <a:ext uri="{FF2B5EF4-FFF2-40B4-BE49-F238E27FC236}">
                <a16:creationId xmlns:a16="http://schemas.microsoft.com/office/drawing/2014/main" id="{15CF7F82-2355-BE2C-DDA2-6B30D6FDF799}"/>
              </a:ext>
            </a:extLst>
          </p:cNvPr>
          <p:cNvSpPr>
            <a:spLocks noGrp="1"/>
          </p:cNvSpPr>
          <p:nvPr>
            <p:ph idx="1"/>
          </p:nvPr>
        </p:nvSpPr>
        <p:spPr>
          <a:xfrm>
            <a:off x="838200" y="1600200"/>
            <a:ext cx="10515600" cy="4810759"/>
          </a:xfrm>
        </p:spPr>
        <p:txBody>
          <a:bodyPr>
            <a:normAutofit lnSpcReduction="10000"/>
          </a:bodyPr>
          <a:lstStyle/>
          <a:p>
            <a:pPr marL="0" indent="0">
              <a:buNone/>
            </a:pPr>
            <a:r>
              <a:rPr lang="en-US" b="1" dirty="0"/>
              <a:t>Quality Assessment</a:t>
            </a:r>
          </a:p>
          <a:p>
            <a:r>
              <a:rPr lang="en-US" dirty="0"/>
              <a:t>Overall results and trend among all measure patients. These can be compared to measure goals.</a:t>
            </a:r>
          </a:p>
          <a:p>
            <a:r>
              <a:rPr lang="en-US" dirty="0"/>
              <a:t>View data for:</a:t>
            </a:r>
          </a:p>
          <a:p>
            <a:pPr marL="914400" indent="-457200">
              <a:buFont typeface="Wingdings" panose="05000000000000000000" pitchFamily="2" charset="2"/>
              <a:buChar char="Ø"/>
            </a:pPr>
            <a:r>
              <a:rPr lang="en-US" dirty="0"/>
              <a:t>Present or past measurement periods</a:t>
            </a:r>
          </a:p>
          <a:p>
            <a:pPr marL="914400" indent="-457200">
              <a:buFont typeface="Wingdings" panose="05000000000000000000" pitchFamily="2" charset="2"/>
              <a:buChar char="Ø"/>
            </a:pPr>
            <a:r>
              <a:rPr lang="en-US" dirty="0"/>
              <a:t>Standard subgroups and combinations of subgroups</a:t>
            </a:r>
          </a:p>
          <a:p>
            <a:pPr marL="0" indent="0">
              <a:buNone/>
            </a:pPr>
            <a:r>
              <a:rPr lang="en-US" b="1" dirty="0"/>
              <a:t>Quality Improvement</a:t>
            </a:r>
          </a:p>
          <a:p>
            <a:r>
              <a:rPr lang="en-US" dirty="0"/>
              <a:t>View trends before/after performance improvement activities</a:t>
            </a:r>
          </a:p>
          <a:p>
            <a:r>
              <a:rPr lang="en-US" dirty="0"/>
              <a:t>Drill down to individual patients</a:t>
            </a:r>
          </a:p>
        </p:txBody>
      </p:sp>
    </p:spTree>
    <p:extLst>
      <p:ext uri="{BB962C8B-B14F-4D97-AF65-F5344CB8AC3E}">
        <p14:creationId xmlns:p14="http://schemas.microsoft.com/office/powerpoint/2010/main" val="944915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1A9A-4E78-68A7-6CE4-1DC4FCF67E2D}"/>
              </a:ext>
            </a:extLst>
          </p:cNvPr>
          <p:cNvSpPr>
            <a:spLocks noGrp="1"/>
          </p:cNvSpPr>
          <p:nvPr>
            <p:ph type="title"/>
          </p:nvPr>
        </p:nvSpPr>
        <p:spPr/>
        <p:txBody>
          <a:bodyPr vert="horz" lIns="91440" tIns="45720" rIns="91440" bIns="45720" rtlCol="0" anchor="ctr">
            <a:normAutofit/>
          </a:bodyPr>
          <a:lstStyle/>
          <a:p>
            <a:r>
              <a:rPr lang="en-US" dirty="0">
                <a:solidFill>
                  <a:srgbClr val="0070C0"/>
                </a:solidFill>
              </a:rPr>
              <a:t>Part B. Dashboards</a:t>
            </a:r>
          </a:p>
        </p:txBody>
      </p:sp>
      <p:sp>
        <p:nvSpPr>
          <p:cNvPr id="3" name="Content Placeholder 2">
            <a:extLst>
              <a:ext uri="{FF2B5EF4-FFF2-40B4-BE49-F238E27FC236}">
                <a16:creationId xmlns:a16="http://schemas.microsoft.com/office/drawing/2014/main" id="{26E366C0-DA20-8DC3-8288-CA7689156F29}"/>
              </a:ext>
            </a:extLst>
          </p:cNvPr>
          <p:cNvSpPr>
            <a:spLocks noGrp="1"/>
          </p:cNvSpPr>
          <p:nvPr>
            <p:ph idx="1"/>
          </p:nvPr>
        </p:nvSpPr>
        <p:spPr/>
        <p:txBody>
          <a:bodyPr/>
          <a:lstStyle/>
          <a:p>
            <a:r>
              <a:rPr lang="en-US" dirty="0"/>
              <a:t>Combine views from one or more Relevant Reports and Quality Measures to display a variety of information on one screen</a:t>
            </a:r>
          </a:p>
          <a:p>
            <a:r>
              <a:rPr lang="en-US" dirty="0"/>
              <a:t>Normally used to see summary data and trends</a:t>
            </a:r>
          </a:p>
          <a:p>
            <a:r>
              <a:rPr lang="en-US" dirty="0"/>
              <a:t>Generally, a dashboard is built around a single subject, for example, viewing different aspects of COVID immunizations or the breast cancer screening workflow</a:t>
            </a:r>
          </a:p>
          <a:p>
            <a:r>
              <a:rPr lang="en-US" dirty="0"/>
              <a:t>There are some standard dashboards built by Relevant and Aliados Health, but health centers can create their own</a:t>
            </a:r>
          </a:p>
        </p:txBody>
      </p:sp>
    </p:spTree>
    <p:extLst>
      <p:ext uri="{BB962C8B-B14F-4D97-AF65-F5344CB8AC3E}">
        <p14:creationId xmlns:p14="http://schemas.microsoft.com/office/powerpoint/2010/main" val="3885036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410F-7E7A-1896-2CDA-F7F335408DBA}"/>
              </a:ext>
            </a:extLst>
          </p:cNvPr>
          <p:cNvSpPr>
            <a:spLocks noGrp="1"/>
          </p:cNvSpPr>
          <p:nvPr>
            <p:ph type="title"/>
          </p:nvPr>
        </p:nvSpPr>
        <p:spPr/>
        <p:txBody>
          <a:bodyPr/>
          <a:lstStyle/>
          <a:p>
            <a:r>
              <a:rPr lang="en-US" dirty="0"/>
              <a:t>A Dashboard is Composed of “Tiles”</a:t>
            </a:r>
          </a:p>
        </p:txBody>
      </p:sp>
      <p:pic>
        <p:nvPicPr>
          <p:cNvPr id="5" name="Picture 4">
            <a:extLst>
              <a:ext uri="{FF2B5EF4-FFF2-40B4-BE49-F238E27FC236}">
                <a16:creationId xmlns:a16="http://schemas.microsoft.com/office/drawing/2014/main" id="{3F61560D-EDE9-7137-F789-6572C77F7928}"/>
              </a:ext>
            </a:extLst>
          </p:cNvPr>
          <p:cNvPicPr>
            <a:picLocks noChangeAspect="1"/>
          </p:cNvPicPr>
          <p:nvPr/>
        </p:nvPicPr>
        <p:blipFill>
          <a:blip r:embed="rId2"/>
          <a:stretch>
            <a:fillRect/>
          </a:stretch>
        </p:blipFill>
        <p:spPr>
          <a:xfrm>
            <a:off x="2351097" y="1605653"/>
            <a:ext cx="7921257" cy="4448175"/>
          </a:xfrm>
          <a:prstGeom prst="rect">
            <a:avLst/>
          </a:prstGeom>
          <a:ln>
            <a:solidFill>
              <a:schemeClr val="tx2">
                <a:lumMod val="60000"/>
                <a:lumOff val="40000"/>
              </a:schemeClr>
            </a:solidFill>
          </a:ln>
        </p:spPr>
      </p:pic>
      <p:sp>
        <p:nvSpPr>
          <p:cNvPr id="3" name="TextBox 2">
            <a:extLst>
              <a:ext uri="{FF2B5EF4-FFF2-40B4-BE49-F238E27FC236}">
                <a16:creationId xmlns:a16="http://schemas.microsoft.com/office/drawing/2014/main" id="{2A0059C3-82E8-9266-1412-DC32B095DB06}"/>
              </a:ext>
            </a:extLst>
          </p:cNvPr>
          <p:cNvSpPr txBox="1"/>
          <p:nvPr/>
        </p:nvSpPr>
        <p:spPr>
          <a:xfrm>
            <a:off x="400377" y="1534311"/>
            <a:ext cx="1950720" cy="584775"/>
          </a:xfrm>
          <a:prstGeom prst="rect">
            <a:avLst/>
          </a:prstGeom>
          <a:noFill/>
        </p:spPr>
        <p:txBody>
          <a:bodyPr wrap="square" rtlCol="0">
            <a:spAutoFit/>
          </a:bodyPr>
          <a:lstStyle/>
          <a:p>
            <a:pPr algn="r"/>
            <a:r>
              <a:rPr lang="en-US" sz="3200" i="1" dirty="0"/>
              <a:t>Example:</a:t>
            </a:r>
          </a:p>
        </p:txBody>
      </p:sp>
    </p:spTree>
    <p:extLst>
      <p:ext uri="{BB962C8B-B14F-4D97-AF65-F5344CB8AC3E}">
        <p14:creationId xmlns:p14="http://schemas.microsoft.com/office/powerpoint/2010/main" val="62782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46F9-6A79-1DC7-09FD-1C82333E1E4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7A35983-8E66-C915-03D1-2DED32624F47}"/>
              </a:ext>
            </a:extLst>
          </p:cNvPr>
          <p:cNvSpPr>
            <a:spLocks noGrp="1"/>
          </p:cNvSpPr>
          <p:nvPr>
            <p:ph idx="1"/>
          </p:nvPr>
        </p:nvSpPr>
        <p:spPr/>
        <p:txBody>
          <a:bodyPr>
            <a:normAutofit/>
          </a:bodyPr>
          <a:lstStyle/>
          <a:p>
            <a:r>
              <a:rPr lang="en-US" dirty="0"/>
              <a:t>This presentation focuses on data visualization and quality monitoring</a:t>
            </a:r>
          </a:p>
          <a:p>
            <a:r>
              <a:rPr lang="en-US" dirty="0"/>
              <a:t>It is a basic overview within the context of Quality Performance work. It is not a complete instruction manual. For more details, please see the Relevant Help files. To keep consistent language, some of the slides contain wording from the help files.</a:t>
            </a:r>
          </a:p>
          <a:p>
            <a:r>
              <a:rPr lang="en-US" dirty="0"/>
              <a:t>We will be focusing on clinical data, not financial data</a:t>
            </a:r>
          </a:p>
        </p:txBody>
      </p:sp>
    </p:spTree>
    <p:extLst>
      <p:ext uri="{BB962C8B-B14F-4D97-AF65-F5344CB8AC3E}">
        <p14:creationId xmlns:p14="http://schemas.microsoft.com/office/powerpoint/2010/main" val="4223610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5964-E434-6334-0BBB-4A5C6E87292F}"/>
              </a:ext>
            </a:extLst>
          </p:cNvPr>
          <p:cNvSpPr>
            <a:spLocks noGrp="1"/>
          </p:cNvSpPr>
          <p:nvPr>
            <p:ph type="title"/>
          </p:nvPr>
        </p:nvSpPr>
        <p:spPr/>
        <p:txBody>
          <a:bodyPr/>
          <a:lstStyle/>
          <a:p>
            <a:r>
              <a:rPr lang="en-US" dirty="0"/>
              <a:t>Hover Over Data Points, Click on Trend Lines or Click on the Legend</a:t>
            </a:r>
          </a:p>
        </p:txBody>
      </p:sp>
      <p:pic>
        <p:nvPicPr>
          <p:cNvPr id="7" name="Picture 6">
            <a:extLst>
              <a:ext uri="{FF2B5EF4-FFF2-40B4-BE49-F238E27FC236}">
                <a16:creationId xmlns:a16="http://schemas.microsoft.com/office/drawing/2014/main" id="{C18C928E-6FFA-8B17-E950-A1A5515D4421}"/>
              </a:ext>
            </a:extLst>
          </p:cNvPr>
          <p:cNvPicPr>
            <a:picLocks noChangeAspect="1"/>
          </p:cNvPicPr>
          <p:nvPr/>
        </p:nvPicPr>
        <p:blipFill>
          <a:blip r:embed="rId2"/>
          <a:stretch>
            <a:fillRect/>
          </a:stretch>
        </p:blipFill>
        <p:spPr>
          <a:xfrm>
            <a:off x="2447925" y="1999822"/>
            <a:ext cx="6838950" cy="3838575"/>
          </a:xfrm>
          <a:prstGeom prst="rect">
            <a:avLst/>
          </a:prstGeom>
          <a:ln>
            <a:solidFill>
              <a:schemeClr val="tx2">
                <a:lumMod val="60000"/>
                <a:lumOff val="40000"/>
              </a:schemeClr>
            </a:solidFill>
          </a:ln>
        </p:spPr>
      </p:pic>
    </p:spTree>
    <p:extLst>
      <p:ext uri="{BB962C8B-B14F-4D97-AF65-F5344CB8AC3E}">
        <p14:creationId xmlns:p14="http://schemas.microsoft.com/office/powerpoint/2010/main" val="333507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288B-B421-70DB-025C-79006503F234}"/>
              </a:ext>
            </a:extLst>
          </p:cNvPr>
          <p:cNvSpPr>
            <a:spLocks noGrp="1"/>
          </p:cNvSpPr>
          <p:nvPr>
            <p:ph type="title"/>
          </p:nvPr>
        </p:nvSpPr>
        <p:spPr/>
        <p:txBody>
          <a:bodyPr>
            <a:normAutofit/>
          </a:bodyPr>
          <a:lstStyle/>
          <a:p>
            <a:r>
              <a:rPr lang="en-US" sz="4000" dirty="0"/>
              <a:t>Other Kinds of Graphs/Tables Available</a:t>
            </a:r>
          </a:p>
        </p:txBody>
      </p:sp>
      <p:pic>
        <p:nvPicPr>
          <p:cNvPr id="5" name="Picture 4">
            <a:extLst>
              <a:ext uri="{FF2B5EF4-FFF2-40B4-BE49-F238E27FC236}">
                <a16:creationId xmlns:a16="http://schemas.microsoft.com/office/drawing/2014/main" id="{7CCD9CAE-A065-13B8-4528-1DEAC0ECD58A}"/>
              </a:ext>
            </a:extLst>
          </p:cNvPr>
          <p:cNvPicPr>
            <a:picLocks noChangeAspect="1"/>
          </p:cNvPicPr>
          <p:nvPr/>
        </p:nvPicPr>
        <p:blipFill>
          <a:blip r:embed="rId2"/>
          <a:stretch>
            <a:fillRect/>
          </a:stretch>
        </p:blipFill>
        <p:spPr>
          <a:xfrm>
            <a:off x="160282" y="1480931"/>
            <a:ext cx="5635524" cy="3492155"/>
          </a:xfrm>
          <a:prstGeom prst="rect">
            <a:avLst/>
          </a:prstGeom>
          <a:ln>
            <a:solidFill>
              <a:schemeClr val="tx2">
                <a:lumMod val="60000"/>
                <a:lumOff val="40000"/>
              </a:schemeClr>
            </a:solidFill>
          </a:ln>
        </p:spPr>
      </p:pic>
      <p:pic>
        <p:nvPicPr>
          <p:cNvPr id="7" name="Picture 6">
            <a:extLst>
              <a:ext uri="{FF2B5EF4-FFF2-40B4-BE49-F238E27FC236}">
                <a16:creationId xmlns:a16="http://schemas.microsoft.com/office/drawing/2014/main" id="{14E5CB9B-E863-586B-4801-E5A78F6A93E1}"/>
              </a:ext>
            </a:extLst>
          </p:cNvPr>
          <p:cNvPicPr>
            <a:picLocks noChangeAspect="1"/>
          </p:cNvPicPr>
          <p:nvPr/>
        </p:nvPicPr>
        <p:blipFill>
          <a:blip r:embed="rId3"/>
          <a:stretch>
            <a:fillRect/>
          </a:stretch>
        </p:blipFill>
        <p:spPr>
          <a:xfrm>
            <a:off x="5881571" y="3429000"/>
            <a:ext cx="6161245" cy="3227319"/>
          </a:xfrm>
          <a:prstGeom prst="rect">
            <a:avLst/>
          </a:prstGeom>
          <a:ln>
            <a:solidFill>
              <a:schemeClr val="tx2">
                <a:lumMod val="60000"/>
                <a:lumOff val="40000"/>
              </a:schemeClr>
            </a:solidFill>
          </a:ln>
        </p:spPr>
      </p:pic>
      <p:sp>
        <p:nvSpPr>
          <p:cNvPr id="3" name="TextBox 2">
            <a:extLst>
              <a:ext uri="{FF2B5EF4-FFF2-40B4-BE49-F238E27FC236}">
                <a16:creationId xmlns:a16="http://schemas.microsoft.com/office/drawing/2014/main" id="{DDDD6172-355E-C43C-A24E-53B99328FFE7}"/>
              </a:ext>
            </a:extLst>
          </p:cNvPr>
          <p:cNvSpPr txBox="1"/>
          <p:nvPr/>
        </p:nvSpPr>
        <p:spPr>
          <a:xfrm>
            <a:off x="6396196" y="1859347"/>
            <a:ext cx="3403600" cy="830997"/>
          </a:xfrm>
          <a:prstGeom prst="rect">
            <a:avLst/>
          </a:prstGeom>
          <a:noFill/>
        </p:spPr>
        <p:txBody>
          <a:bodyPr wrap="square" rtlCol="0">
            <a:spAutoFit/>
          </a:bodyPr>
          <a:lstStyle/>
          <a:p>
            <a:r>
              <a:rPr lang="en-US" sz="2400" i="1" dirty="0">
                <a:solidFill>
                  <a:srgbClr val="FF0000"/>
                </a:solidFill>
              </a:rPr>
              <a:t>See Relevant Help file for more ideas</a:t>
            </a:r>
          </a:p>
        </p:txBody>
      </p:sp>
    </p:spTree>
    <p:extLst>
      <p:ext uri="{BB962C8B-B14F-4D97-AF65-F5344CB8AC3E}">
        <p14:creationId xmlns:p14="http://schemas.microsoft.com/office/powerpoint/2010/main" val="3674344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7EF0-44B9-AC8E-AA3A-E2389E8F2463}"/>
              </a:ext>
            </a:extLst>
          </p:cNvPr>
          <p:cNvSpPr>
            <a:spLocks noGrp="1"/>
          </p:cNvSpPr>
          <p:nvPr>
            <p:ph type="title"/>
          </p:nvPr>
        </p:nvSpPr>
        <p:spPr/>
        <p:txBody>
          <a:bodyPr vert="horz" lIns="91440" tIns="45720" rIns="91440" bIns="45720" rtlCol="0" anchor="ctr">
            <a:normAutofit/>
          </a:bodyPr>
          <a:lstStyle/>
          <a:p>
            <a:r>
              <a:rPr lang="en-US" dirty="0">
                <a:solidFill>
                  <a:srgbClr val="0070C0"/>
                </a:solidFill>
              </a:rPr>
              <a:t>Part C. Reports</a:t>
            </a:r>
          </a:p>
        </p:txBody>
      </p:sp>
      <p:sp>
        <p:nvSpPr>
          <p:cNvPr id="3" name="Content Placeholder 2">
            <a:extLst>
              <a:ext uri="{FF2B5EF4-FFF2-40B4-BE49-F238E27FC236}">
                <a16:creationId xmlns:a16="http://schemas.microsoft.com/office/drawing/2014/main" id="{C5CB9C9E-B89D-A2B9-F62E-35DA41324430}"/>
              </a:ext>
            </a:extLst>
          </p:cNvPr>
          <p:cNvSpPr>
            <a:spLocks noGrp="1"/>
          </p:cNvSpPr>
          <p:nvPr>
            <p:ph idx="1"/>
          </p:nvPr>
        </p:nvSpPr>
        <p:spPr/>
        <p:txBody>
          <a:bodyPr>
            <a:normAutofit fontScale="92500"/>
          </a:bodyPr>
          <a:lstStyle/>
          <a:p>
            <a:r>
              <a:rPr lang="en-US" dirty="0"/>
              <a:t>Reports are probably the most flexible and useful tool for obtaining data in Relevant</a:t>
            </a:r>
          </a:p>
          <a:p>
            <a:r>
              <a:rPr lang="en-US" dirty="0"/>
              <a:t>They are built using SQL language, but there are other options if you do not know SQL (we will see these on other slides)</a:t>
            </a:r>
          </a:p>
          <a:p>
            <a:r>
              <a:rPr lang="en-US" dirty="0"/>
              <a:t>Reports are useful for simple or very complex calculations</a:t>
            </a:r>
          </a:p>
          <a:p>
            <a:r>
              <a:rPr lang="en-US" dirty="0"/>
              <a:t>Once you design a report, it can be shared, accessed and used at any time</a:t>
            </a:r>
          </a:p>
          <a:p>
            <a:r>
              <a:rPr lang="en-US" dirty="0"/>
              <a:t>Commonly built with “measurement periods” which refer to something that is time-bound, like for example, patients seen in the past month, or another time frame the user chooses</a:t>
            </a:r>
          </a:p>
        </p:txBody>
      </p:sp>
    </p:spTree>
    <p:extLst>
      <p:ext uri="{BB962C8B-B14F-4D97-AF65-F5344CB8AC3E}">
        <p14:creationId xmlns:p14="http://schemas.microsoft.com/office/powerpoint/2010/main" val="1482324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B0D7-3575-3A45-966A-EE51274F5A3A}"/>
              </a:ext>
            </a:extLst>
          </p:cNvPr>
          <p:cNvSpPr>
            <a:spLocks noGrp="1"/>
          </p:cNvSpPr>
          <p:nvPr>
            <p:ph type="title"/>
          </p:nvPr>
        </p:nvSpPr>
        <p:spPr/>
        <p:txBody>
          <a:bodyPr/>
          <a:lstStyle/>
          <a:p>
            <a:r>
              <a:rPr lang="en-US" dirty="0"/>
              <a:t>Report Design</a:t>
            </a:r>
          </a:p>
        </p:txBody>
      </p:sp>
      <p:sp>
        <p:nvSpPr>
          <p:cNvPr id="3" name="Content Placeholder 2">
            <a:extLst>
              <a:ext uri="{FF2B5EF4-FFF2-40B4-BE49-F238E27FC236}">
                <a16:creationId xmlns:a16="http://schemas.microsoft.com/office/drawing/2014/main" id="{C899E9B9-75AB-4643-DF45-1AFB9325D3B7}"/>
              </a:ext>
            </a:extLst>
          </p:cNvPr>
          <p:cNvSpPr>
            <a:spLocks noGrp="1"/>
          </p:cNvSpPr>
          <p:nvPr>
            <p:ph idx="1"/>
          </p:nvPr>
        </p:nvSpPr>
        <p:spPr/>
        <p:txBody>
          <a:bodyPr>
            <a:normAutofit lnSpcReduction="10000"/>
          </a:bodyPr>
          <a:lstStyle/>
          <a:p>
            <a:r>
              <a:rPr lang="en-US" dirty="0"/>
              <a:t>Any data that exists in Relevant (which also covers most of the data in the EHR, depending on what is being brought into Relevant in the nightly pipeline).</a:t>
            </a:r>
          </a:p>
          <a:p>
            <a:r>
              <a:rPr lang="en-US" dirty="0"/>
              <a:t>Therefore, if you can dream it, you can design it.</a:t>
            </a:r>
          </a:p>
          <a:p>
            <a:r>
              <a:rPr lang="en-US" dirty="0"/>
              <a:t>Reports can be used for Quality Assessment or Quality Improvement</a:t>
            </a:r>
          </a:p>
          <a:p>
            <a:r>
              <a:rPr lang="en-US" dirty="0"/>
              <a:t>The design is very flexible. A report can display detailed data that can then be summarized</a:t>
            </a:r>
          </a:p>
          <a:p>
            <a:r>
              <a:rPr lang="en-US" dirty="0"/>
              <a:t>Report results from several sources can be added to a dashboard</a:t>
            </a:r>
          </a:p>
          <a:p>
            <a:endParaRPr lang="en-US" dirty="0"/>
          </a:p>
          <a:p>
            <a:pPr marL="0" indent="0">
              <a:buNone/>
            </a:pPr>
            <a:endParaRPr lang="en-US" dirty="0"/>
          </a:p>
        </p:txBody>
      </p:sp>
    </p:spTree>
    <p:extLst>
      <p:ext uri="{BB962C8B-B14F-4D97-AF65-F5344CB8AC3E}">
        <p14:creationId xmlns:p14="http://schemas.microsoft.com/office/powerpoint/2010/main" val="326631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F0A17F-304D-E027-D8FC-71B73A2806C4}"/>
              </a:ext>
            </a:extLst>
          </p:cNvPr>
          <p:cNvSpPr>
            <a:spLocks noGrp="1"/>
          </p:cNvSpPr>
          <p:nvPr>
            <p:ph type="title"/>
          </p:nvPr>
        </p:nvSpPr>
        <p:spPr/>
        <p:txBody>
          <a:bodyPr/>
          <a:lstStyle/>
          <a:p>
            <a:r>
              <a:rPr lang="en-US" dirty="0"/>
              <a:t>Report Components</a:t>
            </a:r>
          </a:p>
        </p:txBody>
      </p:sp>
      <p:sp>
        <p:nvSpPr>
          <p:cNvPr id="5" name="Content Placeholder 4">
            <a:extLst>
              <a:ext uri="{FF2B5EF4-FFF2-40B4-BE49-F238E27FC236}">
                <a16:creationId xmlns:a16="http://schemas.microsoft.com/office/drawing/2014/main" id="{BFC92C16-3D48-F933-1733-55C6D1DAFE72}"/>
              </a:ext>
            </a:extLst>
          </p:cNvPr>
          <p:cNvSpPr>
            <a:spLocks noGrp="1"/>
          </p:cNvSpPr>
          <p:nvPr>
            <p:ph idx="1"/>
          </p:nvPr>
        </p:nvSpPr>
        <p:spPr/>
        <p:txBody>
          <a:bodyPr>
            <a:normAutofit fontScale="92500" lnSpcReduction="10000"/>
          </a:bodyPr>
          <a:lstStyle/>
          <a:p>
            <a:r>
              <a:rPr lang="en-US" dirty="0"/>
              <a:t>Detailed data presented on a Data Grid</a:t>
            </a:r>
          </a:p>
          <a:p>
            <a:pPr marL="914400" indent="-457200">
              <a:buFont typeface="Wingdings" panose="05000000000000000000" pitchFamily="2" charset="2"/>
              <a:buChar char="Ø"/>
            </a:pPr>
            <a:r>
              <a:rPr lang="en-US" dirty="0"/>
              <a:t>Define rows: can be unduplicated patients, visits, claims, etc. (depending on need)</a:t>
            </a:r>
          </a:p>
          <a:p>
            <a:pPr marL="914400" indent="-457200">
              <a:buFont typeface="Wingdings" panose="05000000000000000000" pitchFamily="2" charset="2"/>
              <a:buChar char="Ø"/>
            </a:pPr>
            <a:r>
              <a:rPr lang="en-US" dirty="0"/>
              <a:t>Add columns that display data fields or calculations</a:t>
            </a:r>
          </a:p>
          <a:p>
            <a:endParaRPr lang="en-US" dirty="0"/>
          </a:p>
          <a:p>
            <a:r>
              <a:rPr lang="en-US" i="1" dirty="0"/>
              <a:t>Example on next slides: </a:t>
            </a:r>
            <a:r>
              <a:rPr lang="en-US" dirty="0"/>
              <a:t>a report that displays unduplicated patients in rows who have diabetes and were seen for a UDS visit between two dates chosen by the user</a:t>
            </a:r>
          </a:p>
          <a:p>
            <a:r>
              <a:rPr lang="en-US" dirty="0"/>
              <a:t>Columns for last A1c between the two user dates, the patient’s race, and whether the patient was also diagnosed with hypertension</a:t>
            </a:r>
          </a:p>
        </p:txBody>
      </p:sp>
    </p:spTree>
    <p:extLst>
      <p:ext uri="{BB962C8B-B14F-4D97-AF65-F5344CB8AC3E}">
        <p14:creationId xmlns:p14="http://schemas.microsoft.com/office/powerpoint/2010/main" val="3865070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552A-3EB3-0A22-DCB7-E22582DA27B9}"/>
              </a:ext>
            </a:extLst>
          </p:cNvPr>
          <p:cNvSpPr>
            <a:spLocks noGrp="1"/>
          </p:cNvSpPr>
          <p:nvPr>
            <p:ph type="title"/>
          </p:nvPr>
        </p:nvSpPr>
        <p:spPr/>
        <p:txBody>
          <a:bodyPr/>
          <a:lstStyle/>
          <a:p>
            <a:r>
              <a:rPr lang="en-US" dirty="0"/>
              <a:t>Example of a Data Grid</a:t>
            </a:r>
          </a:p>
        </p:txBody>
      </p:sp>
      <p:pic>
        <p:nvPicPr>
          <p:cNvPr id="7" name="Picture 6">
            <a:extLst>
              <a:ext uri="{FF2B5EF4-FFF2-40B4-BE49-F238E27FC236}">
                <a16:creationId xmlns:a16="http://schemas.microsoft.com/office/drawing/2014/main" id="{601F3466-40C4-555A-87CB-72D2CA1C58A5}"/>
              </a:ext>
            </a:extLst>
          </p:cNvPr>
          <p:cNvPicPr>
            <a:picLocks noChangeAspect="1"/>
          </p:cNvPicPr>
          <p:nvPr/>
        </p:nvPicPr>
        <p:blipFill>
          <a:blip r:embed="rId2"/>
          <a:stretch>
            <a:fillRect/>
          </a:stretch>
        </p:blipFill>
        <p:spPr>
          <a:xfrm>
            <a:off x="2131695" y="1480820"/>
            <a:ext cx="7562850" cy="4648200"/>
          </a:xfrm>
          <a:prstGeom prst="rect">
            <a:avLst/>
          </a:prstGeom>
        </p:spPr>
      </p:pic>
    </p:spTree>
    <p:extLst>
      <p:ext uri="{BB962C8B-B14F-4D97-AF65-F5344CB8AC3E}">
        <p14:creationId xmlns:p14="http://schemas.microsoft.com/office/powerpoint/2010/main" val="401133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5454BAE-A919-95B3-0362-768C8FD2714D}"/>
              </a:ext>
            </a:extLst>
          </p:cNvPr>
          <p:cNvPicPr>
            <a:picLocks noChangeAspect="1"/>
          </p:cNvPicPr>
          <p:nvPr/>
        </p:nvPicPr>
        <p:blipFill>
          <a:blip r:embed="rId2"/>
          <a:stretch>
            <a:fillRect/>
          </a:stretch>
        </p:blipFill>
        <p:spPr>
          <a:xfrm>
            <a:off x="8010507" y="2509965"/>
            <a:ext cx="2209800" cy="4048125"/>
          </a:xfrm>
          <a:prstGeom prst="rect">
            <a:avLst/>
          </a:prstGeom>
        </p:spPr>
      </p:pic>
      <p:pic>
        <p:nvPicPr>
          <p:cNvPr id="6" name="Picture 5">
            <a:extLst>
              <a:ext uri="{FF2B5EF4-FFF2-40B4-BE49-F238E27FC236}">
                <a16:creationId xmlns:a16="http://schemas.microsoft.com/office/drawing/2014/main" id="{07C2DF7F-4BD1-0110-FA3B-FCB3CC9C1449}"/>
              </a:ext>
            </a:extLst>
          </p:cNvPr>
          <p:cNvPicPr>
            <a:picLocks noChangeAspect="1"/>
          </p:cNvPicPr>
          <p:nvPr/>
        </p:nvPicPr>
        <p:blipFill>
          <a:blip r:embed="rId3"/>
          <a:stretch>
            <a:fillRect/>
          </a:stretch>
        </p:blipFill>
        <p:spPr>
          <a:xfrm>
            <a:off x="3434043" y="3081880"/>
            <a:ext cx="2971663" cy="2448752"/>
          </a:xfrm>
          <a:prstGeom prst="rect">
            <a:avLst/>
          </a:prstGeom>
        </p:spPr>
      </p:pic>
      <p:sp>
        <p:nvSpPr>
          <p:cNvPr id="2" name="Title 1">
            <a:extLst>
              <a:ext uri="{FF2B5EF4-FFF2-40B4-BE49-F238E27FC236}">
                <a16:creationId xmlns:a16="http://schemas.microsoft.com/office/drawing/2014/main" id="{B9A356E5-EB4E-3671-2D6E-5A88898BA186}"/>
              </a:ext>
            </a:extLst>
          </p:cNvPr>
          <p:cNvSpPr>
            <a:spLocks noGrp="1"/>
          </p:cNvSpPr>
          <p:nvPr>
            <p:ph type="title"/>
          </p:nvPr>
        </p:nvSpPr>
        <p:spPr/>
        <p:txBody>
          <a:bodyPr/>
          <a:lstStyle/>
          <a:p>
            <a:r>
              <a:rPr lang="en-US" dirty="0"/>
              <a:t>Data Grid Display Options</a:t>
            </a:r>
          </a:p>
        </p:txBody>
      </p:sp>
      <p:sp>
        <p:nvSpPr>
          <p:cNvPr id="3" name="Content Placeholder 2">
            <a:extLst>
              <a:ext uri="{FF2B5EF4-FFF2-40B4-BE49-F238E27FC236}">
                <a16:creationId xmlns:a16="http://schemas.microsoft.com/office/drawing/2014/main" id="{F874A491-ECE8-751D-BC92-A67CE32091BA}"/>
              </a:ext>
            </a:extLst>
          </p:cNvPr>
          <p:cNvSpPr>
            <a:spLocks noGrp="1"/>
          </p:cNvSpPr>
          <p:nvPr>
            <p:ph idx="1"/>
          </p:nvPr>
        </p:nvSpPr>
        <p:spPr/>
        <p:txBody>
          <a:bodyPr/>
          <a:lstStyle/>
          <a:p>
            <a:r>
              <a:rPr lang="en-US" dirty="0"/>
              <a:t>Row data can be sorted or filtered</a:t>
            </a:r>
          </a:p>
          <a:p>
            <a:r>
              <a:rPr lang="en-US" dirty="0"/>
              <a:t>Columns can be hidden or re-ordered</a:t>
            </a:r>
          </a:p>
        </p:txBody>
      </p:sp>
      <p:pic>
        <p:nvPicPr>
          <p:cNvPr id="5" name="Picture 4">
            <a:extLst>
              <a:ext uri="{FF2B5EF4-FFF2-40B4-BE49-F238E27FC236}">
                <a16:creationId xmlns:a16="http://schemas.microsoft.com/office/drawing/2014/main" id="{511B83F9-5451-2B8D-AB2E-360424876591}"/>
              </a:ext>
            </a:extLst>
          </p:cNvPr>
          <p:cNvPicPr>
            <a:picLocks noChangeAspect="1"/>
          </p:cNvPicPr>
          <p:nvPr/>
        </p:nvPicPr>
        <p:blipFill>
          <a:blip r:embed="rId4"/>
          <a:stretch>
            <a:fillRect/>
          </a:stretch>
        </p:blipFill>
        <p:spPr>
          <a:xfrm>
            <a:off x="704757" y="3225608"/>
            <a:ext cx="1333686" cy="2743583"/>
          </a:xfrm>
          <a:prstGeom prst="rect">
            <a:avLst/>
          </a:prstGeom>
        </p:spPr>
      </p:pic>
      <p:sp>
        <p:nvSpPr>
          <p:cNvPr id="8" name="Arrow: Right 7">
            <a:extLst>
              <a:ext uri="{FF2B5EF4-FFF2-40B4-BE49-F238E27FC236}">
                <a16:creationId xmlns:a16="http://schemas.microsoft.com/office/drawing/2014/main" id="{018B1A89-4A6B-8F6A-8FB1-CEBE267B6891}"/>
              </a:ext>
            </a:extLst>
          </p:cNvPr>
          <p:cNvSpPr/>
          <p:nvPr/>
        </p:nvSpPr>
        <p:spPr>
          <a:xfrm>
            <a:off x="1939984" y="4352330"/>
            <a:ext cx="1188720" cy="4165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36C4F27-EABC-D0ED-A105-BCF02F1244E3}"/>
              </a:ext>
            </a:extLst>
          </p:cNvPr>
          <p:cNvSpPr txBox="1"/>
          <p:nvPr/>
        </p:nvSpPr>
        <p:spPr>
          <a:xfrm>
            <a:off x="1796328" y="3429000"/>
            <a:ext cx="1333685" cy="923330"/>
          </a:xfrm>
          <a:prstGeom prst="rect">
            <a:avLst/>
          </a:prstGeom>
          <a:noFill/>
        </p:spPr>
        <p:txBody>
          <a:bodyPr wrap="square" rtlCol="0">
            <a:spAutoFit/>
          </a:bodyPr>
          <a:lstStyle/>
          <a:p>
            <a:pPr algn="ctr"/>
            <a:r>
              <a:rPr lang="en-US" dirty="0">
                <a:solidFill>
                  <a:srgbClr val="FF0000"/>
                </a:solidFill>
              </a:rPr>
              <a:t>Click to open (Columns)</a:t>
            </a:r>
          </a:p>
        </p:txBody>
      </p:sp>
      <p:sp>
        <p:nvSpPr>
          <p:cNvPr id="10" name="Oval 9">
            <a:extLst>
              <a:ext uri="{FF2B5EF4-FFF2-40B4-BE49-F238E27FC236}">
                <a16:creationId xmlns:a16="http://schemas.microsoft.com/office/drawing/2014/main" id="{DEC9792B-FE0D-4464-CFCE-92A76BA1B036}"/>
              </a:ext>
            </a:extLst>
          </p:cNvPr>
          <p:cNvSpPr/>
          <p:nvPr/>
        </p:nvSpPr>
        <p:spPr>
          <a:xfrm>
            <a:off x="3503052" y="3535680"/>
            <a:ext cx="365760" cy="21093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057E77A-25B1-DAAA-61D2-5E8DE8C801C1}"/>
              </a:ext>
            </a:extLst>
          </p:cNvPr>
          <p:cNvSpPr txBox="1"/>
          <p:nvPr/>
        </p:nvSpPr>
        <p:spPr>
          <a:xfrm>
            <a:off x="3154730" y="5678269"/>
            <a:ext cx="1076960" cy="646331"/>
          </a:xfrm>
          <a:prstGeom prst="rect">
            <a:avLst/>
          </a:prstGeom>
          <a:noFill/>
        </p:spPr>
        <p:txBody>
          <a:bodyPr wrap="square" rtlCol="0">
            <a:spAutoFit/>
          </a:bodyPr>
          <a:lstStyle/>
          <a:p>
            <a:pPr algn="ctr"/>
            <a:r>
              <a:rPr lang="en-US" dirty="0">
                <a:solidFill>
                  <a:srgbClr val="FF0000"/>
                </a:solidFill>
              </a:rPr>
              <a:t>Unclick to hide</a:t>
            </a:r>
          </a:p>
        </p:txBody>
      </p:sp>
      <p:pic>
        <p:nvPicPr>
          <p:cNvPr id="13" name="Picture 12">
            <a:extLst>
              <a:ext uri="{FF2B5EF4-FFF2-40B4-BE49-F238E27FC236}">
                <a16:creationId xmlns:a16="http://schemas.microsoft.com/office/drawing/2014/main" id="{B54F7B88-0D94-AF3F-4785-40D3DAF0D0E7}"/>
              </a:ext>
            </a:extLst>
          </p:cNvPr>
          <p:cNvPicPr>
            <a:picLocks noChangeAspect="1"/>
          </p:cNvPicPr>
          <p:nvPr/>
        </p:nvPicPr>
        <p:blipFill>
          <a:blip r:embed="rId5"/>
          <a:stretch>
            <a:fillRect/>
          </a:stretch>
        </p:blipFill>
        <p:spPr>
          <a:xfrm>
            <a:off x="3913647" y="5159062"/>
            <a:ext cx="285750" cy="285750"/>
          </a:xfrm>
          <a:prstGeom prst="rect">
            <a:avLst/>
          </a:prstGeom>
        </p:spPr>
      </p:pic>
      <p:sp>
        <p:nvSpPr>
          <p:cNvPr id="14" name="TextBox 13">
            <a:extLst>
              <a:ext uri="{FF2B5EF4-FFF2-40B4-BE49-F238E27FC236}">
                <a16:creationId xmlns:a16="http://schemas.microsoft.com/office/drawing/2014/main" id="{16FB4B50-7C55-2C34-87EE-B6E98A21A805}"/>
              </a:ext>
            </a:extLst>
          </p:cNvPr>
          <p:cNvSpPr txBox="1"/>
          <p:nvPr/>
        </p:nvSpPr>
        <p:spPr>
          <a:xfrm>
            <a:off x="4662073" y="5694307"/>
            <a:ext cx="2692884" cy="646331"/>
          </a:xfrm>
          <a:prstGeom prst="rect">
            <a:avLst/>
          </a:prstGeom>
          <a:noFill/>
        </p:spPr>
        <p:txBody>
          <a:bodyPr wrap="square" rtlCol="0">
            <a:spAutoFit/>
          </a:bodyPr>
          <a:lstStyle/>
          <a:p>
            <a:r>
              <a:rPr lang="en-US" dirty="0">
                <a:solidFill>
                  <a:srgbClr val="FF0000"/>
                </a:solidFill>
              </a:rPr>
              <a:t>Drag to reorder (or, drag columns in the grid itself)</a:t>
            </a:r>
          </a:p>
        </p:txBody>
      </p:sp>
      <p:sp>
        <p:nvSpPr>
          <p:cNvPr id="15" name="Oval 14">
            <a:extLst>
              <a:ext uri="{FF2B5EF4-FFF2-40B4-BE49-F238E27FC236}">
                <a16:creationId xmlns:a16="http://schemas.microsoft.com/office/drawing/2014/main" id="{79E7FE2E-4D86-40C1-C396-ADBF71878EBF}"/>
              </a:ext>
            </a:extLst>
          </p:cNvPr>
          <p:cNvSpPr/>
          <p:nvPr/>
        </p:nvSpPr>
        <p:spPr>
          <a:xfrm>
            <a:off x="5927579" y="4321384"/>
            <a:ext cx="510247" cy="71469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0104BAF-60E3-DF22-38A1-8C862F853562}"/>
              </a:ext>
            </a:extLst>
          </p:cNvPr>
          <p:cNvSpPr/>
          <p:nvPr/>
        </p:nvSpPr>
        <p:spPr>
          <a:xfrm>
            <a:off x="6551980" y="4479805"/>
            <a:ext cx="1188720" cy="4165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DCEC3AF-51D5-AE4F-95DE-C46323F4691A}"/>
              </a:ext>
            </a:extLst>
          </p:cNvPr>
          <p:cNvSpPr txBox="1"/>
          <p:nvPr/>
        </p:nvSpPr>
        <p:spPr>
          <a:xfrm>
            <a:off x="6407015" y="3663154"/>
            <a:ext cx="1333685" cy="923330"/>
          </a:xfrm>
          <a:prstGeom prst="rect">
            <a:avLst/>
          </a:prstGeom>
          <a:noFill/>
        </p:spPr>
        <p:txBody>
          <a:bodyPr wrap="square" rtlCol="0">
            <a:spAutoFit/>
          </a:bodyPr>
          <a:lstStyle/>
          <a:p>
            <a:pPr algn="ctr"/>
            <a:r>
              <a:rPr lang="en-US" dirty="0">
                <a:solidFill>
                  <a:srgbClr val="FF0000"/>
                </a:solidFill>
              </a:rPr>
              <a:t>Click to open (Filters)</a:t>
            </a:r>
          </a:p>
        </p:txBody>
      </p:sp>
      <p:sp>
        <p:nvSpPr>
          <p:cNvPr id="18" name="Oval 17">
            <a:extLst>
              <a:ext uri="{FF2B5EF4-FFF2-40B4-BE49-F238E27FC236}">
                <a16:creationId xmlns:a16="http://schemas.microsoft.com/office/drawing/2014/main" id="{9C6C9BB1-F4F4-41A0-3093-1187286E5A16}"/>
              </a:ext>
            </a:extLst>
          </p:cNvPr>
          <p:cNvSpPr/>
          <p:nvPr/>
        </p:nvSpPr>
        <p:spPr>
          <a:xfrm>
            <a:off x="1213621" y="4059177"/>
            <a:ext cx="510247" cy="94970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A9167DB-9893-3D02-7DE5-F2011F9F10EC}"/>
              </a:ext>
            </a:extLst>
          </p:cNvPr>
          <p:cNvSpPr/>
          <p:nvPr/>
        </p:nvSpPr>
        <p:spPr>
          <a:xfrm>
            <a:off x="7978388" y="3769170"/>
            <a:ext cx="1563178" cy="45227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7149F38-F031-1B8E-A803-14EE772905DD}"/>
              </a:ext>
            </a:extLst>
          </p:cNvPr>
          <p:cNvSpPr txBox="1"/>
          <p:nvPr/>
        </p:nvSpPr>
        <p:spPr>
          <a:xfrm>
            <a:off x="10147184" y="3641765"/>
            <a:ext cx="1333685" cy="646331"/>
          </a:xfrm>
          <a:prstGeom prst="rect">
            <a:avLst/>
          </a:prstGeom>
          <a:noFill/>
        </p:spPr>
        <p:txBody>
          <a:bodyPr wrap="square" rtlCol="0">
            <a:spAutoFit/>
          </a:bodyPr>
          <a:lstStyle/>
          <a:p>
            <a:r>
              <a:rPr lang="en-US" dirty="0">
                <a:solidFill>
                  <a:srgbClr val="FF0000"/>
                </a:solidFill>
              </a:rPr>
              <a:t>Click fields to open</a:t>
            </a:r>
          </a:p>
        </p:txBody>
      </p:sp>
      <p:sp>
        <p:nvSpPr>
          <p:cNvPr id="24" name="TextBox 23">
            <a:extLst>
              <a:ext uri="{FF2B5EF4-FFF2-40B4-BE49-F238E27FC236}">
                <a16:creationId xmlns:a16="http://schemas.microsoft.com/office/drawing/2014/main" id="{725FA3C9-8B9C-1424-00F4-7E1ABA36467F}"/>
              </a:ext>
            </a:extLst>
          </p:cNvPr>
          <p:cNvSpPr txBox="1"/>
          <p:nvPr/>
        </p:nvSpPr>
        <p:spPr>
          <a:xfrm>
            <a:off x="10209163" y="4655606"/>
            <a:ext cx="1652030" cy="646331"/>
          </a:xfrm>
          <a:prstGeom prst="rect">
            <a:avLst/>
          </a:prstGeom>
          <a:noFill/>
        </p:spPr>
        <p:txBody>
          <a:bodyPr wrap="square" rtlCol="0">
            <a:spAutoFit/>
          </a:bodyPr>
          <a:lstStyle/>
          <a:p>
            <a:r>
              <a:rPr lang="en-US" dirty="0">
                <a:solidFill>
                  <a:srgbClr val="FF0000"/>
                </a:solidFill>
              </a:rPr>
              <a:t>Click/unclick  values to filter</a:t>
            </a:r>
          </a:p>
        </p:txBody>
      </p:sp>
      <p:sp>
        <p:nvSpPr>
          <p:cNvPr id="12" name="Oval 11">
            <a:extLst>
              <a:ext uri="{FF2B5EF4-FFF2-40B4-BE49-F238E27FC236}">
                <a16:creationId xmlns:a16="http://schemas.microsoft.com/office/drawing/2014/main" id="{3CE97B03-AC0D-5AB2-8E86-F75292807C17}"/>
              </a:ext>
            </a:extLst>
          </p:cNvPr>
          <p:cNvSpPr/>
          <p:nvPr/>
        </p:nvSpPr>
        <p:spPr>
          <a:xfrm>
            <a:off x="3868812" y="5159063"/>
            <a:ext cx="330585" cy="2857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EC29F02A-9050-FA17-8B97-0E91101F079A}"/>
              </a:ext>
            </a:extLst>
          </p:cNvPr>
          <p:cNvCxnSpPr/>
          <p:nvPr/>
        </p:nvCxnSpPr>
        <p:spPr>
          <a:xfrm>
            <a:off x="4199397" y="5444812"/>
            <a:ext cx="514843" cy="33622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91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0-#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0-#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0-#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0-#ppt_w/2"/>
                                          </p:val>
                                        </p:tav>
                                        <p:tav tm="100000">
                                          <p:val>
                                            <p:strVal val="#ppt_x"/>
                                          </p:val>
                                        </p:tav>
                                      </p:tavLst>
                                    </p:anim>
                                    <p:anim calcmode="lin" valueType="num">
                                      <p:cBhvr additive="base">
                                        <p:cTn id="76" dur="500" fill="hold"/>
                                        <p:tgtEl>
                                          <p:spTgt spid="2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4" grpId="0"/>
      <p:bldP spid="15" grpId="0" animBg="1"/>
      <p:bldP spid="16" grpId="0" animBg="1"/>
      <p:bldP spid="17" grpId="0"/>
      <p:bldP spid="18" grpId="0" animBg="1"/>
      <p:bldP spid="22" grpId="0" animBg="1"/>
      <p:bldP spid="23" grpId="0"/>
      <p:bldP spid="24"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410D1-7DD1-52B6-CF11-98CE0452D1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323423-BFBF-DFF0-93F7-BC296BF1AF50}"/>
              </a:ext>
            </a:extLst>
          </p:cNvPr>
          <p:cNvSpPr>
            <a:spLocks noGrp="1"/>
          </p:cNvSpPr>
          <p:nvPr>
            <p:ph type="title"/>
          </p:nvPr>
        </p:nvSpPr>
        <p:spPr/>
        <p:txBody>
          <a:bodyPr/>
          <a:lstStyle/>
          <a:p>
            <a:r>
              <a:rPr lang="en-US" dirty="0"/>
              <a:t>Report Summary Display</a:t>
            </a:r>
          </a:p>
        </p:txBody>
      </p:sp>
      <p:sp>
        <p:nvSpPr>
          <p:cNvPr id="5" name="Content Placeholder 4">
            <a:extLst>
              <a:ext uri="{FF2B5EF4-FFF2-40B4-BE49-F238E27FC236}">
                <a16:creationId xmlns:a16="http://schemas.microsoft.com/office/drawing/2014/main" id="{93D3023F-C25D-3A88-6B6E-9E43A68CDA88}"/>
              </a:ext>
            </a:extLst>
          </p:cNvPr>
          <p:cNvSpPr>
            <a:spLocks noGrp="1"/>
          </p:cNvSpPr>
          <p:nvPr>
            <p:ph idx="1"/>
          </p:nvPr>
        </p:nvSpPr>
        <p:spPr/>
        <p:txBody>
          <a:bodyPr>
            <a:normAutofit fontScale="92500" lnSpcReduction="10000"/>
          </a:bodyPr>
          <a:lstStyle/>
          <a:p>
            <a:r>
              <a:rPr lang="en-US" dirty="0"/>
              <a:t>Summary tables or graphs on other tabs</a:t>
            </a:r>
          </a:p>
          <a:p>
            <a:pPr marL="914400" indent="-457200">
              <a:buFont typeface="Wingdings" panose="05000000000000000000" pitchFamily="2" charset="2"/>
              <a:buChar char="Ø"/>
            </a:pPr>
            <a:r>
              <a:rPr lang="en-US" dirty="0"/>
              <a:t>Pivot tables based on the data</a:t>
            </a:r>
          </a:p>
          <a:p>
            <a:pPr marL="914400" indent="-457200">
              <a:buFont typeface="Wingdings" panose="05000000000000000000" pitchFamily="2" charset="2"/>
              <a:buChar char="Ø"/>
            </a:pPr>
            <a:r>
              <a:rPr lang="en-US" dirty="0"/>
              <a:t>Vega-Lite Report View. Requires some technical know-how and patience to learn, but there are lots of different graph types, visualizations and color options to choose from</a:t>
            </a:r>
          </a:p>
          <a:p>
            <a:pPr marL="914400" indent="-457200">
              <a:buFont typeface="Wingdings" panose="05000000000000000000" pitchFamily="2" charset="2"/>
              <a:buChar char="Ø"/>
            </a:pPr>
            <a:endParaRPr lang="en-US" dirty="0"/>
          </a:p>
          <a:p>
            <a:pPr marL="0" indent="0">
              <a:buNone/>
            </a:pPr>
            <a:r>
              <a:rPr lang="en-US" i="1" dirty="0"/>
              <a:t>The primary purpose of a Pivot Table is to summarize and analyze data, allowing you to quickly extract meaningful insights from large datasets. It enables you to group, categorize, and aggregate data based on different fields, offering a flexible and interactive way to explore and present your data  (reference: Google AI)</a:t>
            </a:r>
          </a:p>
        </p:txBody>
      </p:sp>
    </p:spTree>
    <p:extLst>
      <p:ext uri="{BB962C8B-B14F-4D97-AF65-F5344CB8AC3E}">
        <p14:creationId xmlns:p14="http://schemas.microsoft.com/office/powerpoint/2010/main" val="2716195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289B-CD1D-AE81-76B5-276FE96E7EF9}"/>
              </a:ext>
            </a:extLst>
          </p:cNvPr>
          <p:cNvSpPr>
            <a:spLocks noGrp="1"/>
          </p:cNvSpPr>
          <p:nvPr>
            <p:ph type="title"/>
          </p:nvPr>
        </p:nvSpPr>
        <p:spPr>
          <a:xfrm>
            <a:off x="399415" y="141605"/>
            <a:ext cx="11477846" cy="725807"/>
          </a:xfrm>
        </p:spPr>
        <p:txBody>
          <a:bodyPr>
            <a:noAutofit/>
          </a:bodyPr>
          <a:lstStyle/>
          <a:p>
            <a:r>
              <a:rPr lang="en-US" sz="3600" dirty="0"/>
              <a:t>Pivot Table Example (From Report Results Screen)</a:t>
            </a:r>
          </a:p>
        </p:txBody>
      </p:sp>
      <p:pic>
        <p:nvPicPr>
          <p:cNvPr id="5" name="Picture 4">
            <a:extLst>
              <a:ext uri="{FF2B5EF4-FFF2-40B4-BE49-F238E27FC236}">
                <a16:creationId xmlns:a16="http://schemas.microsoft.com/office/drawing/2014/main" id="{9CD15D68-DE2B-402C-7FB6-6F12C1D541A4}"/>
              </a:ext>
            </a:extLst>
          </p:cNvPr>
          <p:cNvPicPr>
            <a:picLocks noChangeAspect="1"/>
          </p:cNvPicPr>
          <p:nvPr/>
        </p:nvPicPr>
        <p:blipFill>
          <a:blip r:embed="rId2"/>
          <a:stretch>
            <a:fillRect/>
          </a:stretch>
        </p:blipFill>
        <p:spPr>
          <a:xfrm>
            <a:off x="399415" y="890790"/>
            <a:ext cx="3448050" cy="1504950"/>
          </a:xfrm>
          <a:prstGeom prst="rect">
            <a:avLst/>
          </a:prstGeom>
        </p:spPr>
      </p:pic>
      <p:pic>
        <p:nvPicPr>
          <p:cNvPr id="7" name="Picture 6">
            <a:extLst>
              <a:ext uri="{FF2B5EF4-FFF2-40B4-BE49-F238E27FC236}">
                <a16:creationId xmlns:a16="http://schemas.microsoft.com/office/drawing/2014/main" id="{AFD35F6B-FD1A-24CC-CBF2-3C034586525D}"/>
              </a:ext>
            </a:extLst>
          </p:cNvPr>
          <p:cNvPicPr>
            <a:picLocks noChangeAspect="1"/>
          </p:cNvPicPr>
          <p:nvPr/>
        </p:nvPicPr>
        <p:blipFill>
          <a:blip r:embed="rId3"/>
          <a:stretch>
            <a:fillRect/>
          </a:stretch>
        </p:blipFill>
        <p:spPr>
          <a:xfrm>
            <a:off x="4345418" y="929004"/>
            <a:ext cx="7447167" cy="1504949"/>
          </a:xfrm>
          <a:prstGeom prst="rect">
            <a:avLst/>
          </a:prstGeom>
        </p:spPr>
      </p:pic>
      <p:sp>
        <p:nvSpPr>
          <p:cNvPr id="8" name="Arrow: Right 7">
            <a:extLst>
              <a:ext uri="{FF2B5EF4-FFF2-40B4-BE49-F238E27FC236}">
                <a16:creationId xmlns:a16="http://schemas.microsoft.com/office/drawing/2014/main" id="{0908C4B0-295B-ACE0-B0E8-7258912D611A}"/>
              </a:ext>
            </a:extLst>
          </p:cNvPr>
          <p:cNvSpPr/>
          <p:nvPr/>
        </p:nvSpPr>
        <p:spPr>
          <a:xfrm>
            <a:off x="3847465" y="1643265"/>
            <a:ext cx="539056" cy="4165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A5A0585-11B7-159E-BDB1-7BD6EE9E2816}"/>
              </a:ext>
            </a:extLst>
          </p:cNvPr>
          <p:cNvPicPr>
            <a:picLocks noChangeAspect="1"/>
          </p:cNvPicPr>
          <p:nvPr/>
        </p:nvPicPr>
        <p:blipFill>
          <a:blip r:embed="rId4"/>
          <a:stretch>
            <a:fillRect/>
          </a:stretch>
        </p:blipFill>
        <p:spPr>
          <a:xfrm>
            <a:off x="805815" y="2495545"/>
            <a:ext cx="5650388" cy="4256932"/>
          </a:xfrm>
          <a:prstGeom prst="rect">
            <a:avLst/>
          </a:prstGeom>
        </p:spPr>
      </p:pic>
      <p:sp>
        <p:nvSpPr>
          <p:cNvPr id="11" name="Oval 10">
            <a:extLst>
              <a:ext uri="{FF2B5EF4-FFF2-40B4-BE49-F238E27FC236}">
                <a16:creationId xmlns:a16="http://schemas.microsoft.com/office/drawing/2014/main" id="{4B24B654-3068-0AFA-838D-B1237212D782}"/>
              </a:ext>
            </a:extLst>
          </p:cNvPr>
          <p:cNvSpPr/>
          <p:nvPr/>
        </p:nvSpPr>
        <p:spPr>
          <a:xfrm>
            <a:off x="1144565" y="3606800"/>
            <a:ext cx="816123" cy="3556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73552F4-4A96-741C-20CB-3973C0A1552E}"/>
              </a:ext>
            </a:extLst>
          </p:cNvPr>
          <p:cNvSpPr/>
          <p:nvPr/>
        </p:nvSpPr>
        <p:spPr>
          <a:xfrm>
            <a:off x="3268667" y="3251199"/>
            <a:ext cx="724683" cy="3556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C91B69F-A822-F46A-1144-6F7A41C70EE0}"/>
              </a:ext>
            </a:extLst>
          </p:cNvPr>
          <p:cNvSpPr/>
          <p:nvPr/>
        </p:nvSpPr>
        <p:spPr>
          <a:xfrm>
            <a:off x="266759" y="4253981"/>
            <a:ext cx="539056" cy="4165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4ABAC6B-519D-587F-7CE0-0886D624B569}"/>
              </a:ext>
            </a:extLst>
          </p:cNvPr>
          <p:cNvSpPr txBox="1"/>
          <p:nvPr/>
        </p:nvSpPr>
        <p:spPr>
          <a:xfrm>
            <a:off x="1144565" y="4023993"/>
            <a:ext cx="1828800" cy="1323439"/>
          </a:xfrm>
          <a:prstGeom prst="rect">
            <a:avLst/>
          </a:prstGeom>
          <a:noFill/>
        </p:spPr>
        <p:txBody>
          <a:bodyPr wrap="square" rtlCol="0">
            <a:spAutoFit/>
          </a:bodyPr>
          <a:lstStyle/>
          <a:p>
            <a:r>
              <a:rPr lang="en-US" sz="2000" dirty="0">
                <a:solidFill>
                  <a:srgbClr val="FF0000"/>
                </a:solidFill>
              </a:rPr>
              <a:t>Drag fields to add them as summary rows and columns</a:t>
            </a:r>
          </a:p>
        </p:txBody>
      </p:sp>
      <p:sp>
        <p:nvSpPr>
          <p:cNvPr id="15" name="Arrow: Right 14">
            <a:extLst>
              <a:ext uri="{FF2B5EF4-FFF2-40B4-BE49-F238E27FC236}">
                <a16:creationId xmlns:a16="http://schemas.microsoft.com/office/drawing/2014/main" id="{BB4A808E-96E4-E28A-6B2C-E586F850A1C5}"/>
              </a:ext>
            </a:extLst>
          </p:cNvPr>
          <p:cNvSpPr/>
          <p:nvPr/>
        </p:nvSpPr>
        <p:spPr>
          <a:xfrm>
            <a:off x="6787198" y="4383703"/>
            <a:ext cx="539056" cy="4165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1ACC4DA-EC65-2C6C-6E7E-F1DA5AE9FA49}"/>
              </a:ext>
            </a:extLst>
          </p:cNvPr>
          <p:cNvPicPr>
            <a:picLocks noChangeAspect="1"/>
          </p:cNvPicPr>
          <p:nvPr/>
        </p:nvPicPr>
        <p:blipFill>
          <a:blip r:embed="rId5"/>
          <a:stretch>
            <a:fillRect/>
          </a:stretch>
        </p:blipFill>
        <p:spPr>
          <a:xfrm>
            <a:off x="7764182" y="2794753"/>
            <a:ext cx="4259431" cy="3921642"/>
          </a:xfrm>
          <a:prstGeom prst="rect">
            <a:avLst/>
          </a:prstGeom>
        </p:spPr>
      </p:pic>
      <p:sp>
        <p:nvSpPr>
          <p:cNvPr id="21" name="Oval 20">
            <a:extLst>
              <a:ext uri="{FF2B5EF4-FFF2-40B4-BE49-F238E27FC236}">
                <a16:creationId xmlns:a16="http://schemas.microsoft.com/office/drawing/2014/main" id="{AD3202A0-DDBA-232A-BF2E-0E2CE7C2448A}"/>
              </a:ext>
            </a:extLst>
          </p:cNvPr>
          <p:cNvSpPr/>
          <p:nvPr/>
        </p:nvSpPr>
        <p:spPr>
          <a:xfrm>
            <a:off x="7546911" y="2727839"/>
            <a:ext cx="1923093" cy="69596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E1214B5-0A93-150E-916A-1C3910A3EC28}"/>
              </a:ext>
            </a:extLst>
          </p:cNvPr>
          <p:cNvSpPr txBox="1"/>
          <p:nvPr/>
        </p:nvSpPr>
        <p:spPr>
          <a:xfrm>
            <a:off x="7789560" y="3784600"/>
            <a:ext cx="1828800" cy="1015663"/>
          </a:xfrm>
          <a:prstGeom prst="rect">
            <a:avLst/>
          </a:prstGeom>
          <a:noFill/>
        </p:spPr>
        <p:txBody>
          <a:bodyPr wrap="square" rtlCol="0">
            <a:spAutoFit/>
          </a:bodyPr>
          <a:lstStyle/>
          <a:p>
            <a:r>
              <a:rPr lang="en-US" sz="2000" dirty="0">
                <a:solidFill>
                  <a:srgbClr val="FF0000"/>
                </a:solidFill>
              </a:rPr>
              <a:t>Change values displayed in the cells</a:t>
            </a:r>
          </a:p>
        </p:txBody>
      </p:sp>
    </p:spTree>
    <p:extLst>
      <p:ext uri="{BB962C8B-B14F-4D97-AF65-F5344CB8AC3E}">
        <p14:creationId xmlns:p14="http://schemas.microsoft.com/office/powerpoint/2010/main" val="220054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0-#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p:bldP spid="15" grpId="0" animBg="1"/>
      <p:bldP spid="21" grpId="0" animBg="1"/>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A6E1FC-036F-10B9-B2B1-5C363EA6459A}"/>
              </a:ext>
            </a:extLst>
          </p:cNvPr>
          <p:cNvPicPr>
            <a:picLocks noChangeAspect="1"/>
          </p:cNvPicPr>
          <p:nvPr/>
        </p:nvPicPr>
        <p:blipFill>
          <a:blip r:embed="rId2"/>
          <a:stretch>
            <a:fillRect/>
          </a:stretch>
        </p:blipFill>
        <p:spPr>
          <a:xfrm>
            <a:off x="2962388" y="526474"/>
            <a:ext cx="2333625" cy="5972175"/>
          </a:xfrm>
          <a:prstGeom prst="rect">
            <a:avLst/>
          </a:prstGeom>
        </p:spPr>
      </p:pic>
      <p:sp>
        <p:nvSpPr>
          <p:cNvPr id="2" name="TextBox 1">
            <a:extLst>
              <a:ext uri="{FF2B5EF4-FFF2-40B4-BE49-F238E27FC236}">
                <a16:creationId xmlns:a16="http://schemas.microsoft.com/office/drawing/2014/main" id="{93E4188F-5313-A2F3-3CCD-6D4975B1AA12}"/>
              </a:ext>
            </a:extLst>
          </p:cNvPr>
          <p:cNvSpPr txBox="1"/>
          <p:nvPr/>
        </p:nvSpPr>
        <p:spPr>
          <a:xfrm>
            <a:off x="403614" y="650240"/>
            <a:ext cx="2558774" cy="1569660"/>
          </a:xfrm>
          <a:prstGeom prst="rect">
            <a:avLst/>
          </a:prstGeom>
          <a:noFill/>
        </p:spPr>
        <p:txBody>
          <a:bodyPr wrap="square" rtlCol="0">
            <a:spAutoFit/>
          </a:bodyPr>
          <a:lstStyle/>
          <a:p>
            <a:r>
              <a:rPr lang="en-US" sz="3200" dirty="0">
                <a:solidFill>
                  <a:srgbClr val="FF0000"/>
                </a:solidFill>
              </a:rPr>
              <a:t>Data that can be displayed in the cells</a:t>
            </a:r>
          </a:p>
        </p:txBody>
      </p:sp>
      <p:pic>
        <p:nvPicPr>
          <p:cNvPr id="3" name="Picture 2">
            <a:extLst>
              <a:ext uri="{FF2B5EF4-FFF2-40B4-BE49-F238E27FC236}">
                <a16:creationId xmlns:a16="http://schemas.microsoft.com/office/drawing/2014/main" id="{B2400222-FDC1-4F4B-13BE-41B6AC0A8DF3}"/>
              </a:ext>
            </a:extLst>
          </p:cNvPr>
          <p:cNvPicPr>
            <a:picLocks noChangeAspect="1"/>
          </p:cNvPicPr>
          <p:nvPr/>
        </p:nvPicPr>
        <p:blipFill>
          <a:blip r:embed="rId3"/>
          <a:stretch>
            <a:fillRect/>
          </a:stretch>
        </p:blipFill>
        <p:spPr>
          <a:xfrm>
            <a:off x="9294495" y="650240"/>
            <a:ext cx="2257425" cy="3667125"/>
          </a:xfrm>
          <a:prstGeom prst="rect">
            <a:avLst/>
          </a:prstGeom>
        </p:spPr>
      </p:pic>
      <p:sp>
        <p:nvSpPr>
          <p:cNvPr id="5" name="TextBox 4">
            <a:extLst>
              <a:ext uri="{FF2B5EF4-FFF2-40B4-BE49-F238E27FC236}">
                <a16:creationId xmlns:a16="http://schemas.microsoft.com/office/drawing/2014/main" id="{991D18B3-5266-2F66-C717-60B66DB9B890}"/>
              </a:ext>
            </a:extLst>
          </p:cNvPr>
          <p:cNvSpPr txBox="1"/>
          <p:nvPr/>
        </p:nvSpPr>
        <p:spPr>
          <a:xfrm>
            <a:off x="6458669" y="650240"/>
            <a:ext cx="3088640" cy="3046988"/>
          </a:xfrm>
          <a:prstGeom prst="rect">
            <a:avLst/>
          </a:prstGeom>
          <a:noFill/>
        </p:spPr>
        <p:txBody>
          <a:bodyPr wrap="square" rtlCol="0">
            <a:spAutoFit/>
          </a:bodyPr>
          <a:lstStyle/>
          <a:p>
            <a:r>
              <a:rPr lang="en-US" sz="3200" dirty="0">
                <a:solidFill>
                  <a:srgbClr val="FF0000"/>
                </a:solidFill>
              </a:rPr>
              <a:t>Data visualizations available (besides a table)</a:t>
            </a:r>
          </a:p>
          <a:p>
            <a:r>
              <a:rPr lang="en-US" sz="3200" dirty="0">
                <a:solidFill>
                  <a:srgbClr val="0070C0"/>
                </a:solidFill>
              </a:rPr>
              <a:t>NOT Vega-Lite </a:t>
            </a:r>
          </a:p>
          <a:p>
            <a:endParaRPr lang="en-US" sz="3200" dirty="0">
              <a:solidFill>
                <a:srgbClr val="FF0000"/>
              </a:solidFill>
            </a:endParaRPr>
          </a:p>
        </p:txBody>
      </p:sp>
      <p:sp>
        <p:nvSpPr>
          <p:cNvPr id="7" name="Oval 6">
            <a:extLst>
              <a:ext uri="{FF2B5EF4-FFF2-40B4-BE49-F238E27FC236}">
                <a16:creationId xmlns:a16="http://schemas.microsoft.com/office/drawing/2014/main" id="{02AF385B-B8E5-558B-BF90-5B4969419777}"/>
              </a:ext>
            </a:extLst>
          </p:cNvPr>
          <p:cNvSpPr/>
          <p:nvPr/>
        </p:nvSpPr>
        <p:spPr>
          <a:xfrm>
            <a:off x="2962388" y="5909886"/>
            <a:ext cx="2028824" cy="32004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1F66BCE-56BC-A6D5-817C-2CBD7B77B737}"/>
              </a:ext>
            </a:extLst>
          </p:cNvPr>
          <p:cNvPicPr>
            <a:picLocks noChangeAspect="1"/>
          </p:cNvPicPr>
          <p:nvPr/>
        </p:nvPicPr>
        <p:blipFill>
          <a:blip r:embed="rId4"/>
          <a:stretch>
            <a:fillRect/>
          </a:stretch>
        </p:blipFill>
        <p:spPr>
          <a:xfrm>
            <a:off x="6271374" y="5294720"/>
            <a:ext cx="3725544" cy="1033538"/>
          </a:xfrm>
          <a:prstGeom prst="rect">
            <a:avLst/>
          </a:prstGeom>
        </p:spPr>
      </p:pic>
      <p:cxnSp>
        <p:nvCxnSpPr>
          <p:cNvPr id="10" name="Straight Arrow Connector 9">
            <a:extLst>
              <a:ext uri="{FF2B5EF4-FFF2-40B4-BE49-F238E27FC236}">
                <a16:creationId xmlns:a16="http://schemas.microsoft.com/office/drawing/2014/main" id="{642D8EB6-ED0B-53B0-0E75-6075560C896F}"/>
              </a:ext>
            </a:extLst>
          </p:cNvPr>
          <p:cNvCxnSpPr>
            <a:cxnSpLocks/>
          </p:cNvCxnSpPr>
          <p:nvPr/>
        </p:nvCxnSpPr>
        <p:spPr>
          <a:xfrm>
            <a:off x="5082654" y="6069906"/>
            <a:ext cx="1097278"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B711963-B111-E584-9683-9B7FDA87DC1C}"/>
              </a:ext>
            </a:extLst>
          </p:cNvPr>
          <p:cNvSpPr txBox="1"/>
          <p:nvPr/>
        </p:nvSpPr>
        <p:spPr>
          <a:xfrm>
            <a:off x="1133588" y="5655619"/>
            <a:ext cx="1828800" cy="707886"/>
          </a:xfrm>
          <a:prstGeom prst="rect">
            <a:avLst/>
          </a:prstGeom>
          <a:noFill/>
        </p:spPr>
        <p:txBody>
          <a:bodyPr wrap="square" rtlCol="0">
            <a:spAutoFit/>
          </a:bodyPr>
          <a:lstStyle/>
          <a:p>
            <a:pPr algn="ctr"/>
            <a:r>
              <a:rPr lang="en-US" sz="2000" dirty="0">
                <a:solidFill>
                  <a:srgbClr val="FF0000"/>
                </a:solidFill>
              </a:rPr>
              <a:t>“Percentages” (in the row)</a:t>
            </a:r>
          </a:p>
        </p:txBody>
      </p:sp>
    </p:spTree>
    <p:extLst>
      <p:ext uri="{BB962C8B-B14F-4D97-AF65-F5344CB8AC3E}">
        <p14:creationId xmlns:p14="http://schemas.microsoft.com/office/powerpoint/2010/main" val="756413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051C-D08E-994B-5689-D29A40B79BDB}"/>
              </a:ext>
            </a:extLst>
          </p:cNvPr>
          <p:cNvSpPr>
            <a:spLocks noGrp="1"/>
          </p:cNvSpPr>
          <p:nvPr>
            <p:ph type="title"/>
          </p:nvPr>
        </p:nvSpPr>
        <p:spPr/>
        <p:txBody>
          <a:bodyPr/>
          <a:lstStyle/>
          <a:p>
            <a:r>
              <a:rPr lang="en-US" dirty="0"/>
              <a:t>The Context of Quality Management</a:t>
            </a:r>
          </a:p>
        </p:txBody>
      </p:sp>
      <p:sp>
        <p:nvSpPr>
          <p:cNvPr id="3" name="Text Placeholder 2">
            <a:extLst>
              <a:ext uri="{FF2B5EF4-FFF2-40B4-BE49-F238E27FC236}">
                <a16:creationId xmlns:a16="http://schemas.microsoft.com/office/drawing/2014/main" id="{106734BF-E0B1-BA1E-9112-218ADADD92F2}"/>
              </a:ext>
            </a:extLst>
          </p:cNvPr>
          <p:cNvSpPr>
            <a:spLocks noGrp="1"/>
          </p:cNvSpPr>
          <p:nvPr>
            <p:ph type="body" idx="1"/>
          </p:nvPr>
        </p:nvSpPr>
        <p:spPr/>
        <p:txBody>
          <a:bodyPr/>
          <a:lstStyle/>
          <a:p>
            <a:r>
              <a:rPr lang="en-US" dirty="0"/>
              <a:t>Relevant Data Visualization Tools Within a Broader Framework</a:t>
            </a:r>
          </a:p>
        </p:txBody>
      </p:sp>
    </p:spTree>
    <p:extLst>
      <p:ext uri="{BB962C8B-B14F-4D97-AF65-F5344CB8AC3E}">
        <p14:creationId xmlns:p14="http://schemas.microsoft.com/office/powerpoint/2010/main" val="599209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AECF-9E5A-11A4-81FC-2AAAB583FCF4}"/>
              </a:ext>
            </a:extLst>
          </p:cNvPr>
          <p:cNvSpPr>
            <a:spLocks noGrp="1"/>
          </p:cNvSpPr>
          <p:nvPr>
            <p:ph type="title"/>
          </p:nvPr>
        </p:nvSpPr>
        <p:spPr/>
        <p:txBody>
          <a:bodyPr vert="horz" lIns="91440" tIns="45720" rIns="91440" bIns="45720" rtlCol="0" anchor="ctr">
            <a:normAutofit/>
          </a:bodyPr>
          <a:lstStyle/>
          <a:p>
            <a:r>
              <a:rPr lang="en-US" dirty="0">
                <a:solidFill>
                  <a:srgbClr val="0070C0"/>
                </a:solidFill>
              </a:rPr>
              <a:t>Part D. Visit Calendar</a:t>
            </a:r>
          </a:p>
        </p:txBody>
      </p:sp>
      <p:sp>
        <p:nvSpPr>
          <p:cNvPr id="3" name="Content Placeholder 2">
            <a:extLst>
              <a:ext uri="{FF2B5EF4-FFF2-40B4-BE49-F238E27FC236}">
                <a16:creationId xmlns:a16="http://schemas.microsoft.com/office/drawing/2014/main" id="{753A41CB-8021-7B60-7CFE-80FEECAFF18A}"/>
              </a:ext>
            </a:extLst>
          </p:cNvPr>
          <p:cNvSpPr>
            <a:spLocks noGrp="1"/>
          </p:cNvSpPr>
          <p:nvPr>
            <p:ph idx="1"/>
          </p:nvPr>
        </p:nvSpPr>
        <p:spPr/>
        <p:txBody>
          <a:bodyPr/>
          <a:lstStyle/>
          <a:p>
            <a:r>
              <a:rPr lang="en-US" dirty="0"/>
              <a:t>Originally (or primarily) to see visit counts and patients for providers, but also shows many other useful summaries</a:t>
            </a:r>
          </a:p>
          <a:p>
            <a:r>
              <a:rPr lang="en-US" dirty="0"/>
              <a:t>Can be used for a quick visit count or unique patient count based on the universe and filters you choose</a:t>
            </a:r>
          </a:p>
          <a:p>
            <a:r>
              <a:rPr lang="en-US" dirty="0"/>
              <a:t>The user decides the visit range dates (default is year-to-date)</a:t>
            </a:r>
          </a:p>
        </p:txBody>
      </p:sp>
    </p:spTree>
    <p:extLst>
      <p:ext uri="{BB962C8B-B14F-4D97-AF65-F5344CB8AC3E}">
        <p14:creationId xmlns:p14="http://schemas.microsoft.com/office/powerpoint/2010/main" val="2820838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F25A7-024E-609C-6C3B-4D6E9BDC6551}"/>
              </a:ext>
            </a:extLst>
          </p:cNvPr>
          <p:cNvSpPr>
            <a:spLocks noGrp="1"/>
          </p:cNvSpPr>
          <p:nvPr>
            <p:ph type="title"/>
          </p:nvPr>
        </p:nvSpPr>
        <p:spPr/>
        <p:txBody>
          <a:bodyPr/>
          <a:lstStyle/>
          <a:p>
            <a:r>
              <a:rPr lang="en-US" dirty="0"/>
              <a:t>Components of the Visit Calendar</a:t>
            </a:r>
          </a:p>
        </p:txBody>
      </p:sp>
      <p:pic>
        <p:nvPicPr>
          <p:cNvPr id="5" name="Picture 4">
            <a:extLst>
              <a:ext uri="{FF2B5EF4-FFF2-40B4-BE49-F238E27FC236}">
                <a16:creationId xmlns:a16="http://schemas.microsoft.com/office/drawing/2014/main" id="{73F44B66-8601-4BFC-2DE2-4A894524CBE8}"/>
              </a:ext>
            </a:extLst>
          </p:cNvPr>
          <p:cNvPicPr>
            <a:picLocks noChangeAspect="1"/>
          </p:cNvPicPr>
          <p:nvPr/>
        </p:nvPicPr>
        <p:blipFill>
          <a:blip r:embed="rId2"/>
          <a:stretch>
            <a:fillRect/>
          </a:stretch>
        </p:blipFill>
        <p:spPr>
          <a:xfrm>
            <a:off x="682307" y="2560945"/>
            <a:ext cx="3615373" cy="2143245"/>
          </a:xfrm>
          <a:prstGeom prst="rect">
            <a:avLst/>
          </a:prstGeom>
        </p:spPr>
      </p:pic>
      <p:sp>
        <p:nvSpPr>
          <p:cNvPr id="6" name="TextBox 5">
            <a:extLst>
              <a:ext uri="{FF2B5EF4-FFF2-40B4-BE49-F238E27FC236}">
                <a16:creationId xmlns:a16="http://schemas.microsoft.com/office/drawing/2014/main" id="{193A89B8-DA33-4069-B3AB-2D8667F19185}"/>
              </a:ext>
            </a:extLst>
          </p:cNvPr>
          <p:cNvSpPr txBox="1"/>
          <p:nvPr/>
        </p:nvSpPr>
        <p:spPr>
          <a:xfrm>
            <a:off x="682307" y="1398682"/>
            <a:ext cx="3698242" cy="1200329"/>
          </a:xfrm>
          <a:prstGeom prst="rect">
            <a:avLst/>
          </a:prstGeom>
          <a:noFill/>
        </p:spPr>
        <p:txBody>
          <a:bodyPr wrap="square" rtlCol="0">
            <a:spAutoFit/>
          </a:bodyPr>
          <a:lstStyle/>
          <a:p>
            <a:r>
              <a:rPr lang="en-US" sz="2400" dirty="0">
                <a:solidFill>
                  <a:srgbClr val="FF0000"/>
                </a:solidFill>
              </a:rPr>
              <a:t>The main output is the number of visits and unique patients</a:t>
            </a:r>
          </a:p>
        </p:txBody>
      </p:sp>
      <p:sp>
        <p:nvSpPr>
          <p:cNvPr id="15" name="TextBox 14">
            <a:extLst>
              <a:ext uri="{FF2B5EF4-FFF2-40B4-BE49-F238E27FC236}">
                <a16:creationId xmlns:a16="http://schemas.microsoft.com/office/drawing/2014/main" id="{E79474FA-0BA9-A3E5-30F0-0CCD4D494B4D}"/>
              </a:ext>
            </a:extLst>
          </p:cNvPr>
          <p:cNvSpPr txBox="1"/>
          <p:nvPr/>
        </p:nvSpPr>
        <p:spPr>
          <a:xfrm>
            <a:off x="682307" y="4846320"/>
            <a:ext cx="3615373" cy="1477328"/>
          </a:xfrm>
          <a:prstGeom prst="rect">
            <a:avLst/>
          </a:prstGeom>
          <a:noFill/>
        </p:spPr>
        <p:txBody>
          <a:bodyPr wrap="square" rtlCol="0">
            <a:spAutoFit/>
          </a:bodyPr>
          <a:lstStyle/>
          <a:p>
            <a:r>
              <a:rPr lang="en-US" i="1" dirty="0">
                <a:solidFill>
                  <a:srgbClr val="FF0000"/>
                </a:solidFill>
              </a:rPr>
              <a:t>Numbers for visits and unique patients are links to lists of individual visits and patients that can be exported to Excel or opened in Data Explorer </a:t>
            </a:r>
          </a:p>
        </p:txBody>
      </p:sp>
      <p:pic>
        <p:nvPicPr>
          <p:cNvPr id="4" name="Picture 3">
            <a:extLst>
              <a:ext uri="{FF2B5EF4-FFF2-40B4-BE49-F238E27FC236}">
                <a16:creationId xmlns:a16="http://schemas.microsoft.com/office/drawing/2014/main" id="{8955D6DF-FA95-FE7A-0705-09ABE441DC9B}"/>
              </a:ext>
            </a:extLst>
          </p:cNvPr>
          <p:cNvPicPr>
            <a:picLocks noChangeAspect="1"/>
          </p:cNvPicPr>
          <p:nvPr/>
        </p:nvPicPr>
        <p:blipFill>
          <a:blip r:embed="rId3"/>
          <a:stretch>
            <a:fillRect/>
          </a:stretch>
        </p:blipFill>
        <p:spPr>
          <a:xfrm>
            <a:off x="5850890" y="2702242"/>
            <a:ext cx="3943350" cy="2642707"/>
          </a:xfrm>
          <a:prstGeom prst="rect">
            <a:avLst/>
          </a:prstGeom>
        </p:spPr>
      </p:pic>
      <p:sp>
        <p:nvSpPr>
          <p:cNvPr id="7" name="TextBox 6">
            <a:extLst>
              <a:ext uri="{FF2B5EF4-FFF2-40B4-BE49-F238E27FC236}">
                <a16:creationId xmlns:a16="http://schemas.microsoft.com/office/drawing/2014/main" id="{0244A734-8AA9-88DC-9E78-D77DA3C42C27}"/>
              </a:ext>
            </a:extLst>
          </p:cNvPr>
          <p:cNvSpPr txBox="1"/>
          <p:nvPr/>
        </p:nvSpPr>
        <p:spPr>
          <a:xfrm>
            <a:off x="5813743" y="1402700"/>
            <a:ext cx="3698242" cy="1200329"/>
          </a:xfrm>
          <a:prstGeom prst="rect">
            <a:avLst/>
          </a:prstGeom>
          <a:noFill/>
        </p:spPr>
        <p:txBody>
          <a:bodyPr wrap="square" rtlCol="0">
            <a:spAutoFit/>
          </a:bodyPr>
          <a:lstStyle/>
          <a:p>
            <a:r>
              <a:rPr lang="en-US" sz="2400" dirty="0">
                <a:solidFill>
                  <a:srgbClr val="FF0000"/>
                </a:solidFill>
              </a:rPr>
              <a:t>There is also a breakdown display similar to the Quality Measure screen</a:t>
            </a:r>
          </a:p>
        </p:txBody>
      </p:sp>
    </p:spTree>
    <p:extLst>
      <p:ext uri="{BB962C8B-B14F-4D97-AF65-F5344CB8AC3E}">
        <p14:creationId xmlns:p14="http://schemas.microsoft.com/office/powerpoint/2010/main" val="2019849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38EA-491E-6E4E-0E40-47DD15B37E9A}"/>
              </a:ext>
            </a:extLst>
          </p:cNvPr>
          <p:cNvSpPr>
            <a:spLocks noGrp="1"/>
          </p:cNvSpPr>
          <p:nvPr>
            <p:ph type="title"/>
          </p:nvPr>
        </p:nvSpPr>
        <p:spPr/>
        <p:txBody>
          <a:bodyPr/>
          <a:lstStyle/>
          <a:p>
            <a:r>
              <a:rPr lang="en-US" dirty="0"/>
              <a:t>Breakdown Graph Display Options</a:t>
            </a:r>
          </a:p>
        </p:txBody>
      </p:sp>
      <p:pic>
        <p:nvPicPr>
          <p:cNvPr id="4" name="Picture 3">
            <a:extLst>
              <a:ext uri="{FF2B5EF4-FFF2-40B4-BE49-F238E27FC236}">
                <a16:creationId xmlns:a16="http://schemas.microsoft.com/office/drawing/2014/main" id="{09380D10-A731-DB86-B292-56F7E9662E84}"/>
              </a:ext>
            </a:extLst>
          </p:cNvPr>
          <p:cNvPicPr>
            <a:picLocks noChangeAspect="1"/>
          </p:cNvPicPr>
          <p:nvPr/>
        </p:nvPicPr>
        <p:blipFill>
          <a:blip r:embed="rId2"/>
          <a:stretch>
            <a:fillRect/>
          </a:stretch>
        </p:blipFill>
        <p:spPr>
          <a:xfrm>
            <a:off x="260350" y="1690688"/>
            <a:ext cx="3543300" cy="4105275"/>
          </a:xfrm>
          <a:prstGeom prst="rect">
            <a:avLst/>
          </a:prstGeom>
        </p:spPr>
      </p:pic>
      <p:pic>
        <p:nvPicPr>
          <p:cNvPr id="6" name="Picture 5">
            <a:extLst>
              <a:ext uri="{FF2B5EF4-FFF2-40B4-BE49-F238E27FC236}">
                <a16:creationId xmlns:a16="http://schemas.microsoft.com/office/drawing/2014/main" id="{13FA877E-7745-1106-11E8-B8436ACB9B9B}"/>
              </a:ext>
            </a:extLst>
          </p:cNvPr>
          <p:cNvPicPr>
            <a:picLocks noChangeAspect="1"/>
          </p:cNvPicPr>
          <p:nvPr/>
        </p:nvPicPr>
        <p:blipFill>
          <a:blip r:embed="rId3"/>
          <a:stretch>
            <a:fillRect/>
          </a:stretch>
        </p:blipFill>
        <p:spPr>
          <a:xfrm>
            <a:off x="4284724" y="1856155"/>
            <a:ext cx="4269996" cy="4007014"/>
          </a:xfrm>
          <a:prstGeom prst="rect">
            <a:avLst/>
          </a:prstGeom>
        </p:spPr>
      </p:pic>
      <p:sp>
        <p:nvSpPr>
          <p:cNvPr id="7" name="Oval 6">
            <a:extLst>
              <a:ext uri="{FF2B5EF4-FFF2-40B4-BE49-F238E27FC236}">
                <a16:creationId xmlns:a16="http://schemas.microsoft.com/office/drawing/2014/main" id="{705C606C-ED6A-FACB-483D-A5CA72E64C85}"/>
              </a:ext>
            </a:extLst>
          </p:cNvPr>
          <p:cNvSpPr/>
          <p:nvPr/>
        </p:nvSpPr>
        <p:spPr>
          <a:xfrm>
            <a:off x="1466216" y="4385886"/>
            <a:ext cx="1348104" cy="22675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D540CE-77BA-AFD0-64D3-8F6DFC181C81}"/>
              </a:ext>
            </a:extLst>
          </p:cNvPr>
          <p:cNvSpPr txBox="1"/>
          <p:nvPr/>
        </p:nvSpPr>
        <p:spPr>
          <a:xfrm>
            <a:off x="2504123" y="4060245"/>
            <a:ext cx="1269047" cy="400110"/>
          </a:xfrm>
          <a:prstGeom prst="rect">
            <a:avLst/>
          </a:prstGeom>
          <a:noFill/>
        </p:spPr>
        <p:txBody>
          <a:bodyPr wrap="square" rtlCol="0">
            <a:spAutoFit/>
          </a:bodyPr>
          <a:lstStyle/>
          <a:p>
            <a:r>
              <a:rPr lang="en-US" sz="2000" dirty="0">
                <a:solidFill>
                  <a:srgbClr val="FF0000"/>
                </a:solidFill>
              </a:rPr>
              <a:t>Example</a:t>
            </a:r>
          </a:p>
        </p:txBody>
      </p:sp>
      <p:sp>
        <p:nvSpPr>
          <p:cNvPr id="10" name="Arrow: Right 9">
            <a:extLst>
              <a:ext uri="{FF2B5EF4-FFF2-40B4-BE49-F238E27FC236}">
                <a16:creationId xmlns:a16="http://schemas.microsoft.com/office/drawing/2014/main" id="{6D714AD4-8D46-C6F4-A66D-CEA17BFDDCD0}"/>
              </a:ext>
            </a:extLst>
          </p:cNvPr>
          <p:cNvSpPr/>
          <p:nvPr/>
        </p:nvSpPr>
        <p:spPr>
          <a:xfrm>
            <a:off x="2875470" y="4385887"/>
            <a:ext cx="1348104" cy="25053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DC78E25-210E-EC08-C2FE-82338886D1F6}"/>
              </a:ext>
            </a:extLst>
          </p:cNvPr>
          <p:cNvPicPr>
            <a:picLocks noChangeAspect="1"/>
          </p:cNvPicPr>
          <p:nvPr/>
        </p:nvPicPr>
        <p:blipFill>
          <a:blip r:embed="rId4"/>
          <a:stretch>
            <a:fillRect/>
          </a:stretch>
        </p:blipFill>
        <p:spPr>
          <a:xfrm>
            <a:off x="8735369" y="3288299"/>
            <a:ext cx="3330584" cy="1944002"/>
          </a:xfrm>
          <a:prstGeom prst="rect">
            <a:avLst/>
          </a:prstGeom>
        </p:spPr>
      </p:pic>
      <p:sp>
        <p:nvSpPr>
          <p:cNvPr id="15" name="Oval 14">
            <a:extLst>
              <a:ext uri="{FF2B5EF4-FFF2-40B4-BE49-F238E27FC236}">
                <a16:creationId xmlns:a16="http://schemas.microsoft.com/office/drawing/2014/main" id="{C60C17F3-20C7-E231-FB18-0A21E090B9A8}"/>
              </a:ext>
            </a:extLst>
          </p:cNvPr>
          <p:cNvSpPr/>
          <p:nvPr/>
        </p:nvSpPr>
        <p:spPr>
          <a:xfrm>
            <a:off x="4873120" y="2224428"/>
            <a:ext cx="3681600" cy="51877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41B0079-6333-1227-4C5C-EE823AF2AD4C}"/>
              </a:ext>
            </a:extLst>
          </p:cNvPr>
          <p:cNvSpPr txBox="1"/>
          <p:nvPr/>
        </p:nvSpPr>
        <p:spPr>
          <a:xfrm>
            <a:off x="9035793" y="1633855"/>
            <a:ext cx="2729736" cy="1323439"/>
          </a:xfrm>
          <a:prstGeom prst="rect">
            <a:avLst/>
          </a:prstGeom>
          <a:noFill/>
        </p:spPr>
        <p:txBody>
          <a:bodyPr wrap="square" rtlCol="0">
            <a:spAutoFit/>
          </a:bodyPr>
          <a:lstStyle/>
          <a:p>
            <a:r>
              <a:rPr lang="en-US" sz="2000" dirty="0">
                <a:solidFill>
                  <a:srgbClr val="FF0000"/>
                </a:solidFill>
              </a:rPr>
              <a:t>Click on one or more bars to see the total visits and unduplicated patients</a:t>
            </a:r>
          </a:p>
        </p:txBody>
      </p:sp>
      <p:sp>
        <p:nvSpPr>
          <p:cNvPr id="17" name="Arrow: Right 16">
            <a:extLst>
              <a:ext uri="{FF2B5EF4-FFF2-40B4-BE49-F238E27FC236}">
                <a16:creationId xmlns:a16="http://schemas.microsoft.com/office/drawing/2014/main" id="{38BC58AE-1EA7-833D-4E8E-8C480B182673}"/>
              </a:ext>
            </a:extLst>
          </p:cNvPr>
          <p:cNvSpPr/>
          <p:nvPr/>
        </p:nvSpPr>
        <p:spPr>
          <a:xfrm rot="2470512">
            <a:off x="8462672" y="2789911"/>
            <a:ext cx="864745" cy="25053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23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5" grpId="0" animBg="1"/>
      <p:bldP spid="16" grpId="0"/>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4A585-0E36-3923-19B7-B0A8C9CB9EE5}"/>
              </a:ext>
            </a:extLst>
          </p:cNvPr>
          <p:cNvSpPr>
            <a:spLocks noGrp="1"/>
          </p:cNvSpPr>
          <p:nvPr>
            <p:ph type="title"/>
          </p:nvPr>
        </p:nvSpPr>
        <p:spPr>
          <a:xfrm>
            <a:off x="446208" y="158359"/>
            <a:ext cx="7272130" cy="1325563"/>
          </a:xfrm>
        </p:spPr>
        <p:txBody>
          <a:bodyPr>
            <a:normAutofit/>
          </a:bodyPr>
          <a:lstStyle/>
          <a:p>
            <a:r>
              <a:rPr lang="en-US" sz="3600" dirty="0"/>
              <a:t>Add Filters and Visit Universe</a:t>
            </a:r>
          </a:p>
        </p:txBody>
      </p:sp>
      <p:pic>
        <p:nvPicPr>
          <p:cNvPr id="10" name="Picture 9">
            <a:extLst>
              <a:ext uri="{FF2B5EF4-FFF2-40B4-BE49-F238E27FC236}">
                <a16:creationId xmlns:a16="http://schemas.microsoft.com/office/drawing/2014/main" id="{36F9FCF5-0645-2E3E-0192-044B043CF68C}"/>
              </a:ext>
            </a:extLst>
          </p:cNvPr>
          <p:cNvPicPr>
            <a:picLocks noChangeAspect="1"/>
          </p:cNvPicPr>
          <p:nvPr/>
        </p:nvPicPr>
        <p:blipFill>
          <a:blip r:embed="rId2"/>
          <a:stretch>
            <a:fillRect/>
          </a:stretch>
        </p:blipFill>
        <p:spPr>
          <a:xfrm>
            <a:off x="4226412" y="1437216"/>
            <a:ext cx="1706562" cy="4784906"/>
          </a:xfrm>
          <a:prstGeom prst="rect">
            <a:avLst/>
          </a:prstGeom>
        </p:spPr>
      </p:pic>
      <p:pic>
        <p:nvPicPr>
          <p:cNvPr id="12" name="Picture 11">
            <a:extLst>
              <a:ext uri="{FF2B5EF4-FFF2-40B4-BE49-F238E27FC236}">
                <a16:creationId xmlns:a16="http://schemas.microsoft.com/office/drawing/2014/main" id="{09DD9251-D91D-6E89-01DD-0FEFEACD1A48}"/>
              </a:ext>
            </a:extLst>
          </p:cNvPr>
          <p:cNvPicPr>
            <a:picLocks noChangeAspect="1"/>
          </p:cNvPicPr>
          <p:nvPr/>
        </p:nvPicPr>
        <p:blipFill>
          <a:blip r:embed="rId3"/>
          <a:stretch>
            <a:fillRect/>
          </a:stretch>
        </p:blipFill>
        <p:spPr>
          <a:xfrm>
            <a:off x="8441321" y="905199"/>
            <a:ext cx="2603866" cy="5047602"/>
          </a:xfrm>
          <a:prstGeom prst="rect">
            <a:avLst/>
          </a:prstGeom>
        </p:spPr>
      </p:pic>
      <p:sp>
        <p:nvSpPr>
          <p:cNvPr id="13" name="TextBox 12">
            <a:extLst>
              <a:ext uri="{FF2B5EF4-FFF2-40B4-BE49-F238E27FC236}">
                <a16:creationId xmlns:a16="http://schemas.microsoft.com/office/drawing/2014/main" id="{CABD091E-FF95-7AB6-7764-65968FE87BA9}"/>
              </a:ext>
            </a:extLst>
          </p:cNvPr>
          <p:cNvSpPr txBox="1"/>
          <p:nvPr/>
        </p:nvSpPr>
        <p:spPr>
          <a:xfrm>
            <a:off x="487189" y="1437216"/>
            <a:ext cx="3698242" cy="461665"/>
          </a:xfrm>
          <a:prstGeom prst="rect">
            <a:avLst/>
          </a:prstGeom>
          <a:noFill/>
        </p:spPr>
        <p:txBody>
          <a:bodyPr wrap="square" rtlCol="0">
            <a:spAutoFit/>
          </a:bodyPr>
          <a:lstStyle/>
          <a:p>
            <a:r>
              <a:rPr lang="en-US" sz="2400" dirty="0">
                <a:solidFill>
                  <a:srgbClr val="FF0000"/>
                </a:solidFill>
              </a:rPr>
              <a:t>Option to add filter(s)</a:t>
            </a:r>
          </a:p>
        </p:txBody>
      </p:sp>
      <p:sp>
        <p:nvSpPr>
          <p:cNvPr id="14" name="TextBox 13">
            <a:extLst>
              <a:ext uri="{FF2B5EF4-FFF2-40B4-BE49-F238E27FC236}">
                <a16:creationId xmlns:a16="http://schemas.microsoft.com/office/drawing/2014/main" id="{D7E221D7-FF76-68B5-7835-71CA300D3D79}"/>
              </a:ext>
            </a:extLst>
          </p:cNvPr>
          <p:cNvSpPr txBox="1"/>
          <p:nvPr/>
        </p:nvSpPr>
        <p:spPr>
          <a:xfrm>
            <a:off x="8441320" y="60470"/>
            <a:ext cx="2685205" cy="830997"/>
          </a:xfrm>
          <a:prstGeom prst="rect">
            <a:avLst/>
          </a:prstGeom>
          <a:noFill/>
        </p:spPr>
        <p:txBody>
          <a:bodyPr wrap="square" rtlCol="0">
            <a:spAutoFit/>
          </a:bodyPr>
          <a:lstStyle/>
          <a:p>
            <a:r>
              <a:rPr lang="en-US" sz="2400" dirty="0">
                <a:solidFill>
                  <a:srgbClr val="FF0000"/>
                </a:solidFill>
              </a:rPr>
              <a:t>Option to choose one kind of visit</a:t>
            </a:r>
          </a:p>
        </p:txBody>
      </p:sp>
      <p:pic>
        <p:nvPicPr>
          <p:cNvPr id="6" name="Picture 5">
            <a:extLst>
              <a:ext uri="{FF2B5EF4-FFF2-40B4-BE49-F238E27FC236}">
                <a16:creationId xmlns:a16="http://schemas.microsoft.com/office/drawing/2014/main" id="{5B95C41B-CB3D-0E9A-B1F1-AA675D321698}"/>
              </a:ext>
            </a:extLst>
          </p:cNvPr>
          <p:cNvPicPr>
            <a:picLocks noChangeAspect="1"/>
          </p:cNvPicPr>
          <p:nvPr/>
        </p:nvPicPr>
        <p:blipFill>
          <a:blip r:embed="rId4"/>
          <a:stretch>
            <a:fillRect/>
          </a:stretch>
        </p:blipFill>
        <p:spPr>
          <a:xfrm>
            <a:off x="487189" y="2053775"/>
            <a:ext cx="3345056" cy="853471"/>
          </a:xfrm>
          <a:prstGeom prst="rect">
            <a:avLst/>
          </a:prstGeom>
        </p:spPr>
      </p:pic>
      <p:sp>
        <p:nvSpPr>
          <p:cNvPr id="7" name="Oval 6">
            <a:extLst>
              <a:ext uri="{FF2B5EF4-FFF2-40B4-BE49-F238E27FC236}">
                <a16:creationId xmlns:a16="http://schemas.microsoft.com/office/drawing/2014/main" id="{63664531-AB19-9D6F-6179-BBA38640F3B0}"/>
              </a:ext>
            </a:extLst>
          </p:cNvPr>
          <p:cNvSpPr/>
          <p:nvPr/>
        </p:nvSpPr>
        <p:spPr>
          <a:xfrm>
            <a:off x="486876" y="2394525"/>
            <a:ext cx="1098084" cy="36825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A63E484-9412-03CD-3864-61C34BB4D855}"/>
              </a:ext>
            </a:extLst>
          </p:cNvPr>
          <p:cNvSpPr/>
          <p:nvPr/>
        </p:nvSpPr>
        <p:spPr>
          <a:xfrm>
            <a:off x="1686749" y="2451282"/>
            <a:ext cx="2498681" cy="25053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132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C5A1-96A8-D16F-419E-03D42BE982B2}"/>
              </a:ext>
            </a:extLst>
          </p:cNvPr>
          <p:cNvSpPr>
            <a:spLocks noGrp="1"/>
          </p:cNvSpPr>
          <p:nvPr>
            <p:ph type="title"/>
          </p:nvPr>
        </p:nvSpPr>
        <p:spPr/>
        <p:txBody>
          <a:bodyPr/>
          <a:lstStyle/>
          <a:p>
            <a:r>
              <a:rPr lang="en-US" dirty="0"/>
              <a:t>The Calendar in Visit Calendar </a:t>
            </a:r>
          </a:p>
        </p:txBody>
      </p:sp>
      <p:pic>
        <p:nvPicPr>
          <p:cNvPr id="4" name="Picture 3">
            <a:extLst>
              <a:ext uri="{FF2B5EF4-FFF2-40B4-BE49-F238E27FC236}">
                <a16:creationId xmlns:a16="http://schemas.microsoft.com/office/drawing/2014/main" id="{A138BD0E-18FC-7C9C-9ADC-9836E14D6186}"/>
              </a:ext>
            </a:extLst>
          </p:cNvPr>
          <p:cNvPicPr>
            <a:picLocks noChangeAspect="1"/>
          </p:cNvPicPr>
          <p:nvPr/>
        </p:nvPicPr>
        <p:blipFill>
          <a:blip r:embed="rId2"/>
          <a:stretch>
            <a:fillRect/>
          </a:stretch>
        </p:blipFill>
        <p:spPr>
          <a:xfrm>
            <a:off x="674220" y="1488109"/>
            <a:ext cx="2343150" cy="4676775"/>
          </a:xfrm>
          <a:prstGeom prst="rect">
            <a:avLst/>
          </a:prstGeom>
        </p:spPr>
      </p:pic>
      <p:pic>
        <p:nvPicPr>
          <p:cNvPr id="6" name="Picture 5">
            <a:extLst>
              <a:ext uri="{FF2B5EF4-FFF2-40B4-BE49-F238E27FC236}">
                <a16:creationId xmlns:a16="http://schemas.microsoft.com/office/drawing/2014/main" id="{DF220B19-C988-42BA-CC97-EDACC935FE16}"/>
              </a:ext>
            </a:extLst>
          </p:cNvPr>
          <p:cNvPicPr>
            <a:picLocks noChangeAspect="1"/>
          </p:cNvPicPr>
          <p:nvPr/>
        </p:nvPicPr>
        <p:blipFill>
          <a:blip r:embed="rId3"/>
          <a:stretch>
            <a:fillRect/>
          </a:stretch>
        </p:blipFill>
        <p:spPr>
          <a:xfrm>
            <a:off x="5679300" y="5503670"/>
            <a:ext cx="1685925" cy="466725"/>
          </a:xfrm>
          <a:prstGeom prst="rect">
            <a:avLst/>
          </a:prstGeom>
        </p:spPr>
      </p:pic>
      <p:sp>
        <p:nvSpPr>
          <p:cNvPr id="7" name="TextBox 6">
            <a:extLst>
              <a:ext uri="{FF2B5EF4-FFF2-40B4-BE49-F238E27FC236}">
                <a16:creationId xmlns:a16="http://schemas.microsoft.com/office/drawing/2014/main" id="{62BB3E74-D458-150F-F121-9F364CEB404D}"/>
              </a:ext>
            </a:extLst>
          </p:cNvPr>
          <p:cNvSpPr txBox="1"/>
          <p:nvPr/>
        </p:nvSpPr>
        <p:spPr>
          <a:xfrm>
            <a:off x="2807617" y="3404677"/>
            <a:ext cx="1460694" cy="1323439"/>
          </a:xfrm>
          <a:prstGeom prst="rect">
            <a:avLst/>
          </a:prstGeom>
          <a:noFill/>
        </p:spPr>
        <p:txBody>
          <a:bodyPr wrap="square" rtlCol="0">
            <a:spAutoFit/>
          </a:bodyPr>
          <a:lstStyle/>
          <a:p>
            <a:r>
              <a:rPr lang="en-US" sz="2000" dirty="0">
                <a:solidFill>
                  <a:srgbClr val="FF0000"/>
                </a:solidFill>
              </a:rPr>
              <a:t>Click on a date to see visits on that day</a:t>
            </a:r>
          </a:p>
        </p:txBody>
      </p:sp>
      <p:sp>
        <p:nvSpPr>
          <p:cNvPr id="8" name="Arrow: Right 7">
            <a:extLst>
              <a:ext uri="{FF2B5EF4-FFF2-40B4-BE49-F238E27FC236}">
                <a16:creationId xmlns:a16="http://schemas.microsoft.com/office/drawing/2014/main" id="{637F28B3-2F9A-A780-662E-19B0636AFE07}"/>
              </a:ext>
            </a:extLst>
          </p:cNvPr>
          <p:cNvSpPr/>
          <p:nvPr/>
        </p:nvSpPr>
        <p:spPr>
          <a:xfrm rot="19862474">
            <a:off x="2703943" y="4602848"/>
            <a:ext cx="2198228" cy="25053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40E172-B16F-F878-652B-5C370FF24F78}"/>
              </a:ext>
            </a:extLst>
          </p:cNvPr>
          <p:cNvSpPr txBox="1"/>
          <p:nvPr/>
        </p:nvSpPr>
        <p:spPr>
          <a:xfrm>
            <a:off x="3148057" y="5212814"/>
            <a:ext cx="2832356" cy="707886"/>
          </a:xfrm>
          <a:prstGeom prst="rect">
            <a:avLst/>
          </a:prstGeom>
          <a:noFill/>
        </p:spPr>
        <p:txBody>
          <a:bodyPr wrap="square" rtlCol="0">
            <a:spAutoFit/>
          </a:bodyPr>
          <a:lstStyle/>
          <a:p>
            <a:r>
              <a:rPr lang="en-US" sz="2000" dirty="0">
                <a:solidFill>
                  <a:srgbClr val="FF0000"/>
                </a:solidFill>
              </a:rPr>
              <a:t>Option: add a visit universe type. Example:</a:t>
            </a:r>
          </a:p>
        </p:txBody>
      </p:sp>
      <p:pic>
        <p:nvPicPr>
          <p:cNvPr id="11" name="Picture 10">
            <a:extLst>
              <a:ext uri="{FF2B5EF4-FFF2-40B4-BE49-F238E27FC236}">
                <a16:creationId xmlns:a16="http://schemas.microsoft.com/office/drawing/2014/main" id="{FD850E47-F6AA-0A30-762F-B0CA4EEDFBB0}"/>
              </a:ext>
            </a:extLst>
          </p:cNvPr>
          <p:cNvPicPr>
            <a:picLocks noChangeAspect="1"/>
          </p:cNvPicPr>
          <p:nvPr/>
        </p:nvPicPr>
        <p:blipFill>
          <a:blip r:embed="rId4"/>
          <a:stretch>
            <a:fillRect/>
          </a:stretch>
        </p:blipFill>
        <p:spPr>
          <a:xfrm>
            <a:off x="4825400" y="1694145"/>
            <a:ext cx="7128977" cy="3194405"/>
          </a:xfrm>
          <a:prstGeom prst="rect">
            <a:avLst/>
          </a:prstGeom>
          <a:ln>
            <a:solidFill>
              <a:schemeClr val="tx2">
                <a:lumMod val="60000"/>
                <a:lumOff val="40000"/>
              </a:schemeClr>
            </a:solidFill>
          </a:ln>
        </p:spPr>
      </p:pic>
    </p:spTree>
    <p:extLst>
      <p:ext uri="{BB962C8B-B14F-4D97-AF65-F5344CB8AC3E}">
        <p14:creationId xmlns:p14="http://schemas.microsoft.com/office/powerpoint/2010/main" val="4149345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9DA0-F7DA-1125-3963-BC3B044BAFA6}"/>
              </a:ext>
            </a:extLst>
          </p:cNvPr>
          <p:cNvSpPr>
            <a:spLocks noGrp="1"/>
          </p:cNvSpPr>
          <p:nvPr>
            <p:ph type="title"/>
          </p:nvPr>
        </p:nvSpPr>
        <p:spPr/>
        <p:txBody>
          <a:bodyPr>
            <a:normAutofit fontScale="90000"/>
          </a:bodyPr>
          <a:lstStyle/>
          <a:p>
            <a:r>
              <a:rPr lang="en-US" dirty="0"/>
              <a:t>Quality Improvement (QI): </a:t>
            </a:r>
            <a:br>
              <a:rPr lang="en-US" dirty="0"/>
            </a:br>
            <a:r>
              <a:rPr lang="en-US" dirty="0"/>
              <a:t>Relevant Tools to Display Data for Individual Patients</a:t>
            </a:r>
          </a:p>
        </p:txBody>
      </p:sp>
      <p:sp>
        <p:nvSpPr>
          <p:cNvPr id="3" name="Text Placeholder 2">
            <a:extLst>
              <a:ext uri="{FF2B5EF4-FFF2-40B4-BE49-F238E27FC236}">
                <a16:creationId xmlns:a16="http://schemas.microsoft.com/office/drawing/2014/main" id="{A7B24020-8CF2-5DEA-8CB8-D211BCDEF54D}"/>
              </a:ext>
            </a:extLst>
          </p:cNvPr>
          <p:cNvSpPr>
            <a:spLocks noGrp="1"/>
          </p:cNvSpPr>
          <p:nvPr>
            <p:ph type="body" idx="1"/>
          </p:nvPr>
        </p:nvSpPr>
        <p:spPr/>
        <p:txBody>
          <a:bodyPr/>
          <a:lstStyle/>
          <a:p>
            <a:r>
              <a:rPr lang="en-US" dirty="0"/>
              <a:t>Covering Three Tools</a:t>
            </a:r>
          </a:p>
        </p:txBody>
      </p:sp>
    </p:spTree>
    <p:extLst>
      <p:ext uri="{BB962C8B-B14F-4D97-AF65-F5344CB8AC3E}">
        <p14:creationId xmlns:p14="http://schemas.microsoft.com/office/powerpoint/2010/main" val="3888712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A7BE-22EC-18C1-5132-729B26B345C0}"/>
              </a:ext>
            </a:extLst>
          </p:cNvPr>
          <p:cNvSpPr>
            <a:spLocks noGrp="1"/>
          </p:cNvSpPr>
          <p:nvPr>
            <p:ph type="title"/>
          </p:nvPr>
        </p:nvSpPr>
        <p:spPr>
          <a:xfrm>
            <a:off x="838199" y="365126"/>
            <a:ext cx="10949609" cy="1016414"/>
          </a:xfrm>
        </p:spPr>
        <p:txBody>
          <a:bodyPr/>
          <a:lstStyle/>
          <a:p>
            <a:r>
              <a:rPr lang="en-US" dirty="0"/>
              <a:t>Relevant Tools for Individual Patients</a:t>
            </a:r>
          </a:p>
        </p:txBody>
      </p:sp>
      <p:sp>
        <p:nvSpPr>
          <p:cNvPr id="3" name="Content Placeholder 2">
            <a:extLst>
              <a:ext uri="{FF2B5EF4-FFF2-40B4-BE49-F238E27FC236}">
                <a16:creationId xmlns:a16="http://schemas.microsoft.com/office/drawing/2014/main" id="{493CBAEF-FE8E-B44A-FCA6-2B37A776EFD9}"/>
              </a:ext>
            </a:extLst>
          </p:cNvPr>
          <p:cNvSpPr>
            <a:spLocks noGrp="1"/>
          </p:cNvSpPr>
          <p:nvPr>
            <p:ph idx="1"/>
          </p:nvPr>
        </p:nvSpPr>
        <p:spPr>
          <a:xfrm>
            <a:off x="838200" y="1544321"/>
            <a:ext cx="10515600" cy="5029200"/>
          </a:xfrm>
        </p:spPr>
        <p:txBody>
          <a:bodyPr>
            <a:normAutofit/>
          </a:bodyPr>
          <a:lstStyle/>
          <a:p>
            <a:r>
              <a:rPr lang="en-US" dirty="0"/>
              <a:t>QA/QI process steps from a previous slide</a:t>
            </a:r>
          </a:p>
          <a:p>
            <a:endParaRPr lang="en-US" dirty="0"/>
          </a:p>
          <a:p>
            <a:endParaRPr lang="en-US" dirty="0"/>
          </a:p>
          <a:p>
            <a:r>
              <a:rPr lang="en-US" dirty="0"/>
              <a:t>Once you get an idea of an area you would like to investigate from the summary tools, you may need to see more specific patient data</a:t>
            </a:r>
          </a:p>
          <a:p>
            <a:r>
              <a:rPr lang="en-US" dirty="0"/>
              <a:t>This is where you gather more specific data to generate ideas for performance improvement plans</a:t>
            </a:r>
          </a:p>
          <a:p>
            <a:r>
              <a:rPr lang="en-US" dirty="0"/>
              <a:t>You can also review patient data tied to a PDSA cycle</a:t>
            </a:r>
          </a:p>
        </p:txBody>
      </p:sp>
      <p:sp>
        <p:nvSpPr>
          <p:cNvPr id="4" name="TextBox 3">
            <a:extLst>
              <a:ext uri="{FF2B5EF4-FFF2-40B4-BE49-F238E27FC236}">
                <a16:creationId xmlns:a16="http://schemas.microsoft.com/office/drawing/2014/main" id="{7B3D28CA-3D17-EA40-5473-AEDB6DE47416}"/>
              </a:ext>
            </a:extLst>
          </p:cNvPr>
          <p:cNvSpPr txBox="1"/>
          <p:nvPr/>
        </p:nvSpPr>
        <p:spPr>
          <a:xfrm>
            <a:off x="2727960" y="2038032"/>
            <a:ext cx="5481320" cy="923330"/>
          </a:xfrm>
          <a:prstGeom prst="rect">
            <a:avLst/>
          </a:prstGeom>
          <a:noFill/>
          <a:ln w="12700">
            <a:solidFill>
              <a:schemeClr val="tx1"/>
            </a:solidFill>
          </a:ln>
        </p:spPr>
        <p:txBody>
          <a:bodyPr wrap="square" rtlCol="0">
            <a:spAutoFit/>
          </a:bodyPr>
          <a:lstStyle>
            <a:defPPr>
              <a:defRPr lang="en-US"/>
            </a:defPPr>
            <a:lvl1pPr>
              <a:defRPr/>
            </a:lvl1pPr>
          </a:lstStyle>
          <a:p>
            <a:r>
              <a:rPr lang="en-US" dirty="0"/>
              <a:t>3. Make informed and evidence-based decisions about how and where to spend time, effort and resources, then measure the impact of the change</a:t>
            </a:r>
          </a:p>
        </p:txBody>
      </p:sp>
    </p:spTree>
    <p:extLst>
      <p:ext uri="{BB962C8B-B14F-4D97-AF65-F5344CB8AC3E}">
        <p14:creationId xmlns:p14="http://schemas.microsoft.com/office/powerpoint/2010/main" val="1888464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10F2-8411-257E-BCA5-63546F378CCC}"/>
              </a:ext>
            </a:extLst>
          </p:cNvPr>
          <p:cNvSpPr>
            <a:spLocks noGrp="1"/>
          </p:cNvSpPr>
          <p:nvPr>
            <p:ph type="title"/>
          </p:nvPr>
        </p:nvSpPr>
        <p:spPr/>
        <p:txBody>
          <a:bodyPr vert="horz" lIns="91440" tIns="45720" rIns="91440" bIns="45720" rtlCol="0" anchor="ctr">
            <a:normAutofit/>
          </a:bodyPr>
          <a:lstStyle/>
          <a:p>
            <a:r>
              <a:rPr lang="en-US" dirty="0">
                <a:solidFill>
                  <a:srgbClr val="0070C0"/>
                </a:solidFill>
              </a:rPr>
              <a:t>Part E. Reports (#2)</a:t>
            </a:r>
          </a:p>
        </p:txBody>
      </p:sp>
      <p:sp>
        <p:nvSpPr>
          <p:cNvPr id="3" name="Content Placeholder 2">
            <a:extLst>
              <a:ext uri="{FF2B5EF4-FFF2-40B4-BE49-F238E27FC236}">
                <a16:creationId xmlns:a16="http://schemas.microsoft.com/office/drawing/2014/main" id="{F2BC56BC-C3F6-A513-CBB8-37E069C701B7}"/>
              </a:ext>
            </a:extLst>
          </p:cNvPr>
          <p:cNvSpPr>
            <a:spLocks noGrp="1"/>
          </p:cNvSpPr>
          <p:nvPr>
            <p:ph idx="1"/>
          </p:nvPr>
        </p:nvSpPr>
        <p:spPr/>
        <p:txBody>
          <a:bodyPr/>
          <a:lstStyle/>
          <a:p>
            <a:r>
              <a:rPr lang="en-US" dirty="0"/>
              <a:t>We covered reports already. They can be customized to your investigative needs</a:t>
            </a:r>
          </a:p>
          <a:p>
            <a:r>
              <a:rPr lang="en-US" dirty="0"/>
              <a:t>A report can show detailed data on patients, visits, claims, etc.</a:t>
            </a:r>
          </a:p>
          <a:p>
            <a:r>
              <a:rPr lang="en-US" dirty="0"/>
              <a:t>Columns can display any specific characteristics or variables you need for your investigation</a:t>
            </a:r>
          </a:p>
          <a:p>
            <a:r>
              <a:rPr lang="en-US" dirty="0"/>
              <a:t>Must be constructed using SQL</a:t>
            </a:r>
          </a:p>
        </p:txBody>
      </p:sp>
    </p:spTree>
    <p:extLst>
      <p:ext uri="{BB962C8B-B14F-4D97-AF65-F5344CB8AC3E}">
        <p14:creationId xmlns:p14="http://schemas.microsoft.com/office/powerpoint/2010/main" val="417041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B89E-CE06-618C-F93A-F4495BB6CB30}"/>
              </a:ext>
            </a:extLst>
          </p:cNvPr>
          <p:cNvSpPr>
            <a:spLocks noGrp="1"/>
          </p:cNvSpPr>
          <p:nvPr>
            <p:ph type="title"/>
          </p:nvPr>
        </p:nvSpPr>
        <p:spPr/>
        <p:txBody>
          <a:bodyPr vert="horz" lIns="91440" tIns="45720" rIns="91440" bIns="45720" rtlCol="0" anchor="ctr">
            <a:normAutofit/>
          </a:bodyPr>
          <a:lstStyle/>
          <a:p>
            <a:r>
              <a:rPr lang="en-US" dirty="0">
                <a:solidFill>
                  <a:srgbClr val="0070C0"/>
                </a:solidFill>
              </a:rPr>
              <a:t>Part F. Data Explorer </a:t>
            </a:r>
          </a:p>
        </p:txBody>
      </p:sp>
      <p:sp>
        <p:nvSpPr>
          <p:cNvPr id="3" name="Content Placeholder 2">
            <a:extLst>
              <a:ext uri="{FF2B5EF4-FFF2-40B4-BE49-F238E27FC236}">
                <a16:creationId xmlns:a16="http://schemas.microsoft.com/office/drawing/2014/main" id="{752F9519-0FCA-60FF-D7DF-EDE6F09202BE}"/>
              </a:ext>
            </a:extLst>
          </p:cNvPr>
          <p:cNvSpPr>
            <a:spLocks noGrp="1"/>
          </p:cNvSpPr>
          <p:nvPr>
            <p:ph idx="1"/>
          </p:nvPr>
        </p:nvSpPr>
        <p:spPr/>
        <p:txBody>
          <a:bodyPr/>
          <a:lstStyle/>
          <a:p>
            <a:r>
              <a:rPr lang="en-US" dirty="0"/>
              <a:t>Data Explorer allows users to build explorer reports without needing SQL code</a:t>
            </a:r>
          </a:p>
          <a:p>
            <a:r>
              <a:rPr lang="en-US" dirty="0"/>
              <a:t>Based on Data Elements that have already been mapped in your system</a:t>
            </a:r>
          </a:p>
          <a:p>
            <a:r>
              <a:rPr lang="en-US" dirty="0"/>
              <a:t>Not every EHR data field is available</a:t>
            </a:r>
          </a:p>
          <a:p>
            <a:r>
              <a:rPr lang="en-US" dirty="0"/>
              <a:t>Can be saved and then run at any time</a:t>
            </a:r>
          </a:p>
          <a:p>
            <a:r>
              <a:rPr lang="en-US" dirty="0"/>
              <a:t>See Relevant Help files and Resources</a:t>
            </a:r>
          </a:p>
        </p:txBody>
      </p:sp>
      <p:pic>
        <p:nvPicPr>
          <p:cNvPr id="5" name="Picture 4">
            <a:extLst>
              <a:ext uri="{FF2B5EF4-FFF2-40B4-BE49-F238E27FC236}">
                <a16:creationId xmlns:a16="http://schemas.microsoft.com/office/drawing/2014/main" id="{1AABE108-75F3-16C4-AEAD-63C5D31AF81F}"/>
              </a:ext>
            </a:extLst>
          </p:cNvPr>
          <p:cNvPicPr>
            <a:picLocks noChangeAspect="1"/>
          </p:cNvPicPr>
          <p:nvPr/>
        </p:nvPicPr>
        <p:blipFill>
          <a:blip r:embed="rId2"/>
          <a:stretch>
            <a:fillRect/>
          </a:stretch>
        </p:blipFill>
        <p:spPr>
          <a:xfrm>
            <a:off x="8484883" y="3653252"/>
            <a:ext cx="3305175" cy="1619250"/>
          </a:xfrm>
          <a:prstGeom prst="rect">
            <a:avLst/>
          </a:prstGeom>
          <a:ln w="12700">
            <a:solidFill>
              <a:schemeClr val="tx2">
                <a:lumMod val="60000"/>
                <a:lumOff val="40000"/>
              </a:schemeClr>
            </a:solidFill>
          </a:ln>
        </p:spPr>
      </p:pic>
    </p:spTree>
    <p:extLst>
      <p:ext uri="{BB962C8B-B14F-4D97-AF65-F5344CB8AC3E}">
        <p14:creationId xmlns:p14="http://schemas.microsoft.com/office/powerpoint/2010/main" val="1710701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5829-44BF-F82A-31FD-928D4AE084B0}"/>
              </a:ext>
            </a:extLst>
          </p:cNvPr>
          <p:cNvSpPr>
            <a:spLocks noGrp="1"/>
          </p:cNvSpPr>
          <p:nvPr>
            <p:ph type="title"/>
          </p:nvPr>
        </p:nvSpPr>
        <p:spPr>
          <a:xfrm>
            <a:off x="838200" y="365125"/>
            <a:ext cx="10515600" cy="797753"/>
          </a:xfrm>
        </p:spPr>
        <p:txBody>
          <a:bodyPr/>
          <a:lstStyle/>
          <a:p>
            <a:r>
              <a:rPr lang="en-US" dirty="0"/>
              <a:t>Start With a Base Element</a:t>
            </a:r>
          </a:p>
        </p:txBody>
      </p:sp>
      <p:sp>
        <p:nvSpPr>
          <p:cNvPr id="3" name="Content Placeholder 2">
            <a:extLst>
              <a:ext uri="{FF2B5EF4-FFF2-40B4-BE49-F238E27FC236}">
                <a16:creationId xmlns:a16="http://schemas.microsoft.com/office/drawing/2014/main" id="{E3D927E8-3925-1394-F170-059B4F7D3AF6}"/>
              </a:ext>
            </a:extLst>
          </p:cNvPr>
          <p:cNvSpPr>
            <a:spLocks noGrp="1"/>
          </p:cNvSpPr>
          <p:nvPr>
            <p:ph idx="1"/>
          </p:nvPr>
        </p:nvSpPr>
        <p:spPr>
          <a:xfrm>
            <a:off x="838200" y="1253331"/>
            <a:ext cx="10515600" cy="4351338"/>
          </a:xfrm>
        </p:spPr>
        <p:txBody>
          <a:bodyPr/>
          <a:lstStyle/>
          <a:p>
            <a:r>
              <a:rPr lang="en-US" dirty="0"/>
              <a:t>Similar to a regular Relevant Report, you have to choose what is being displayed in the rows. What is the report based on?</a:t>
            </a:r>
          </a:p>
          <a:p>
            <a:r>
              <a:rPr lang="en-US" dirty="0"/>
              <a:t>Most common Base Elements are patients, visits and appointments, but you can also use specific items from these categories:</a:t>
            </a:r>
          </a:p>
        </p:txBody>
      </p:sp>
      <p:pic>
        <p:nvPicPr>
          <p:cNvPr id="5" name="Picture 4">
            <a:extLst>
              <a:ext uri="{FF2B5EF4-FFF2-40B4-BE49-F238E27FC236}">
                <a16:creationId xmlns:a16="http://schemas.microsoft.com/office/drawing/2014/main" id="{E8669831-E319-A62B-3AD6-DF7600E82A23}"/>
              </a:ext>
            </a:extLst>
          </p:cNvPr>
          <p:cNvPicPr>
            <a:picLocks noChangeAspect="1"/>
          </p:cNvPicPr>
          <p:nvPr/>
        </p:nvPicPr>
        <p:blipFill>
          <a:blip r:embed="rId2"/>
          <a:stretch>
            <a:fillRect/>
          </a:stretch>
        </p:blipFill>
        <p:spPr>
          <a:xfrm>
            <a:off x="1134745" y="3790584"/>
            <a:ext cx="6000750" cy="2790825"/>
          </a:xfrm>
          <a:prstGeom prst="rect">
            <a:avLst/>
          </a:prstGeom>
        </p:spPr>
      </p:pic>
      <p:sp>
        <p:nvSpPr>
          <p:cNvPr id="8" name="TextBox 7">
            <a:extLst>
              <a:ext uri="{FF2B5EF4-FFF2-40B4-BE49-F238E27FC236}">
                <a16:creationId xmlns:a16="http://schemas.microsoft.com/office/drawing/2014/main" id="{1652E663-1DDC-A05E-C97B-A5692D205BE1}"/>
              </a:ext>
            </a:extLst>
          </p:cNvPr>
          <p:cNvSpPr txBox="1"/>
          <p:nvPr/>
        </p:nvSpPr>
        <p:spPr>
          <a:xfrm>
            <a:off x="7584588" y="3783114"/>
            <a:ext cx="3558356" cy="707886"/>
          </a:xfrm>
          <a:prstGeom prst="rect">
            <a:avLst/>
          </a:prstGeom>
          <a:noFill/>
        </p:spPr>
        <p:txBody>
          <a:bodyPr wrap="square" rtlCol="0">
            <a:spAutoFit/>
          </a:bodyPr>
          <a:lstStyle/>
          <a:p>
            <a:pPr algn="r"/>
            <a:r>
              <a:rPr lang="en-US" sz="2000" dirty="0">
                <a:solidFill>
                  <a:srgbClr val="FF0000"/>
                </a:solidFill>
              </a:rPr>
              <a:t>For example, you might want to list all depression screens </a:t>
            </a:r>
          </a:p>
        </p:txBody>
      </p:sp>
      <p:sp>
        <p:nvSpPr>
          <p:cNvPr id="9" name="Arrow: Right 8">
            <a:extLst>
              <a:ext uri="{FF2B5EF4-FFF2-40B4-BE49-F238E27FC236}">
                <a16:creationId xmlns:a16="http://schemas.microsoft.com/office/drawing/2014/main" id="{9D6D24C2-3F20-C324-5CD5-55E088084BBC}"/>
              </a:ext>
            </a:extLst>
          </p:cNvPr>
          <p:cNvSpPr/>
          <p:nvPr/>
        </p:nvSpPr>
        <p:spPr>
          <a:xfrm>
            <a:off x="5719826" y="4566089"/>
            <a:ext cx="2550413" cy="25053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974094-050F-ABEC-3B59-C476A35B5E90}"/>
              </a:ext>
            </a:extLst>
          </p:cNvPr>
          <p:cNvPicPr>
            <a:picLocks noChangeAspect="1"/>
          </p:cNvPicPr>
          <p:nvPr/>
        </p:nvPicPr>
        <p:blipFill>
          <a:blip r:embed="rId3"/>
          <a:stretch>
            <a:fillRect/>
          </a:stretch>
        </p:blipFill>
        <p:spPr>
          <a:xfrm>
            <a:off x="8430761" y="4473781"/>
            <a:ext cx="2626494" cy="1704917"/>
          </a:xfrm>
          <a:prstGeom prst="rect">
            <a:avLst/>
          </a:prstGeom>
          <a:ln>
            <a:solidFill>
              <a:schemeClr val="tx2">
                <a:lumMod val="75000"/>
              </a:schemeClr>
            </a:solidFill>
          </a:ln>
        </p:spPr>
      </p:pic>
    </p:spTree>
    <p:extLst>
      <p:ext uri="{BB962C8B-B14F-4D97-AF65-F5344CB8AC3E}">
        <p14:creationId xmlns:p14="http://schemas.microsoft.com/office/powerpoint/2010/main" val="402468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DFDE-68DD-A68C-881C-EB5EF935404D}"/>
              </a:ext>
            </a:extLst>
          </p:cNvPr>
          <p:cNvSpPr>
            <a:spLocks noGrp="1"/>
          </p:cNvSpPr>
          <p:nvPr>
            <p:ph type="title"/>
          </p:nvPr>
        </p:nvSpPr>
        <p:spPr/>
        <p:txBody>
          <a:bodyPr/>
          <a:lstStyle/>
          <a:p>
            <a:r>
              <a:rPr lang="en-US" dirty="0"/>
              <a:t>Focus on Quality</a:t>
            </a:r>
          </a:p>
        </p:txBody>
      </p:sp>
      <p:sp>
        <p:nvSpPr>
          <p:cNvPr id="3" name="Content Placeholder 2">
            <a:extLst>
              <a:ext uri="{FF2B5EF4-FFF2-40B4-BE49-F238E27FC236}">
                <a16:creationId xmlns:a16="http://schemas.microsoft.com/office/drawing/2014/main" id="{747F3AD5-E2A1-7C84-3362-162535C0267E}"/>
              </a:ext>
            </a:extLst>
          </p:cNvPr>
          <p:cNvSpPr>
            <a:spLocks noGrp="1"/>
          </p:cNvSpPr>
          <p:nvPr>
            <p:ph idx="1"/>
          </p:nvPr>
        </p:nvSpPr>
        <p:spPr/>
        <p:txBody>
          <a:bodyPr/>
          <a:lstStyle/>
          <a:p>
            <a:pPr marL="0" indent="0">
              <a:buNone/>
            </a:pPr>
            <a:r>
              <a:rPr lang="en-US" dirty="0"/>
              <a:t>The quality of health services at the primary care level is defined as the “degree to which health services for individuals and populations increase the likelihood of desired health outcomes.”  -- World Health Organization</a:t>
            </a:r>
          </a:p>
          <a:p>
            <a:pPr marL="0" indent="0">
              <a:buNone/>
            </a:pPr>
            <a:endParaRPr lang="en-US" dirty="0"/>
          </a:p>
          <a:p>
            <a:pPr marL="0" indent="0">
              <a:buNone/>
            </a:pPr>
            <a:r>
              <a:rPr lang="en-US" i="1" dirty="0"/>
              <a:t>The health center provides health services to patients and records data in the Electronic Health Record (EHR). The health information system (i.e., Relevant) pulls data from the EHR, summarizes it, and  measures progress toward the desired health outcomes.</a:t>
            </a:r>
          </a:p>
        </p:txBody>
      </p:sp>
    </p:spTree>
    <p:extLst>
      <p:ext uri="{BB962C8B-B14F-4D97-AF65-F5344CB8AC3E}">
        <p14:creationId xmlns:p14="http://schemas.microsoft.com/office/powerpoint/2010/main" val="470057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643D-C44D-55F6-9577-EA0E5A705CF3}"/>
              </a:ext>
            </a:extLst>
          </p:cNvPr>
          <p:cNvSpPr>
            <a:spLocks noGrp="1"/>
          </p:cNvSpPr>
          <p:nvPr>
            <p:ph type="title"/>
          </p:nvPr>
        </p:nvSpPr>
        <p:spPr>
          <a:xfrm>
            <a:off x="629685" y="365123"/>
            <a:ext cx="10515600" cy="1325563"/>
          </a:xfrm>
        </p:spPr>
        <p:txBody>
          <a:bodyPr/>
          <a:lstStyle/>
          <a:p>
            <a:r>
              <a:rPr lang="en-US" dirty="0"/>
              <a:t>Add Columns to Display</a:t>
            </a:r>
          </a:p>
        </p:txBody>
      </p:sp>
      <p:pic>
        <p:nvPicPr>
          <p:cNvPr id="5" name="Picture 4">
            <a:extLst>
              <a:ext uri="{FF2B5EF4-FFF2-40B4-BE49-F238E27FC236}">
                <a16:creationId xmlns:a16="http://schemas.microsoft.com/office/drawing/2014/main" id="{44441E99-ABFA-AFD6-CC68-F53604237F57}"/>
              </a:ext>
            </a:extLst>
          </p:cNvPr>
          <p:cNvPicPr>
            <a:picLocks noChangeAspect="1"/>
          </p:cNvPicPr>
          <p:nvPr/>
        </p:nvPicPr>
        <p:blipFill>
          <a:blip r:embed="rId2"/>
          <a:stretch>
            <a:fillRect/>
          </a:stretch>
        </p:blipFill>
        <p:spPr>
          <a:xfrm>
            <a:off x="617537" y="1598612"/>
            <a:ext cx="4671079" cy="4314508"/>
          </a:xfrm>
          <a:prstGeom prst="rect">
            <a:avLst/>
          </a:prstGeom>
        </p:spPr>
      </p:pic>
      <p:sp>
        <p:nvSpPr>
          <p:cNvPr id="6" name="Right Brace 5">
            <a:extLst>
              <a:ext uri="{FF2B5EF4-FFF2-40B4-BE49-F238E27FC236}">
                <a16:creationId xmlns:a16="http://schemas.microsoft.com/office/drawing/2014/main" id="{6F3350E8-8D0C-D70F-55DD-A623D9370944}"/>
              </a:ext>
            </a:extLst>
          </p:cNvPr>
          <p:cNvSpPr/>
          <p:nvPr/>
        </p:nvSpPr>
        <p:spPr>
          <a:xfrm>
            <a:off x="3749040" y="2407920"/>
            <a:ext cx="264160" cy="1325563"/>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28575">
                <a:solidFill>
                  <a:schemeClr val="tx1"/>
                </a:solidFill>
              </a:ln>
            </a:endParaRPr>
          </a:p>
        </p:txBody>
      </p:sp>
      <p:sp>
        <p:nvSpPr>
          <p:cNvPr id="7" name="TextBox 6">
            <a:extLst>
              <a:ext uri="{FF2B5EF4-FFF2-40B4-BE49-F238E27FC236}">
                <a16:creationId xmlns:a16="http://schemas.microsoft.com/office/drawing/2014/main" id="{EC5324D6-A945-A48F-198C-09B076E50C2B}"/>
              </a:ext>
            </a:extLst>
          </p:cNvPr>
          <p:cNvSpPr txBox="1"/>
          <p:nvPr/>
        </p:nvSpPr>
        <p:spPr>
          <a:xfrm>
            <a:off x="4104639" y="2470536"/>
            <a:ext cx="2296161" cy="1015663"/>
          </a:xfrm>
          <a:prstGeom prst="rect">
            <a:avLst/>
          </a:prstGeom>
          <a:noFill/>
        </p:spPr>
        <p:txBody>
          <a:bodyPr wrap="square" rtlCol="0">
            <a:spAutoFit/>
          </a:bodyPr>
          <a:lstStyle/>
          <a:p>
            <a:r>
              <a:rPr lang="en-US" sz="2000" dirty="0">
                <a:solidFill>
                  <a:srgbClr val="FF0000"/>
                </a:solidFill>
              </a:rPr>
              <a:t>Display options depending on the Base Element</a:t>
            </a:r>
          </a:p>
        </p:txBody>
      </p:sp>
      <p:pic>
        <p:nvPicPr>
          <p:cNvPr id="9" name="Picture 8">
            <a:extLst>
              <a:ext uri="{FF2B5EF4-FFF2-40B4-BE49-F238E27FC236}">
                <a16:creationId xmlns:a16="http://schemas.microsoft.com/office/drawing/2014/main" id="{090A112E-0015-ADAF-DA52-7D75D4B75EF8}"/>
              </a:ext>
            </a:extLst>
          </p:cNvPr>
          <p:cNvPicPr>
            <a:picLocks noChangeAspect="1"/>
          </p:cNvPicPr>
          <p:nvPr/>
        </p:nvPicPr>
        <p:blipFill>
          <a:blip r:embed="rId3"/>
          <a:stretch>
            <a:fillRect/>
          </a:stretch>
        </p:blipFill>
        <p:spPr>
          <a:xfrm>
            <a:off x="8536940" y="2813685"/>
            <a:ext cx="3124200" cy="3067050"/>
          </a:xfrm>
          <a:prstGeom prst="rect">
            <a:avLst/>
          </a:prstGeom>
        </p:spPr>
      </p:pic>
      <p:sp>
        <p:nvSpPr>
          <p:cNvPr id="10" name="Right Brace 9">
            <a:extLst>
              <a:ext uri="{FF2B5EF4-FFF2-40B4-BE49-F238E27FC236}">
                <a16:creationId xmlns:a16="http://schemas.microsoft.com/office/drawing/2014/main" id="{19B0CD9C-17B5-685D-218D-E8521C5C889A}"/>
              </a:ext>
            </a:extLst>
          </p:cNvPr>
          <p:cNvSpPr/>
          <p:nvPr/>
        </p:nvSpPr>
        <p:spPr>
          <a:xfrm>
            <a:off x="3749040" y="4049393"/>
            <a:ext cx="264160" cy="715647"/>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4545376-85B6-9D8E-4377-C056EB3B8864}"/>
              </a:ext>
            </a:extLst>
          </p:cNvPr>
          <p:cNvSpPr txBox="1"/>
          <p:nvPr/>
        </p:nvSpPr>
        <p:spPr>
          <a:xfrm>
            <a:off x="4104639" y="4207161"/>
            <a:ext cx="3413761" cy="400110"/>
          </a:xfrm>
          <a:prstGeom prst="rect">
            <a:avLst/>
          </a:prstGeom>
          <a:noFill/>
        </p:spPr>
        <p:txBody>
          <a:bodyPr wrap="square" rtlCol="0">
            <a:spAutoFit/>
          </a:bodyPr>
          <a:lstStyle>
            <a:defPPr>
              <a:defRPr lang="en-US"/>
            </a:defPPr>
            <a:lvl1pPr>
              <a:defRPr sz="2000">
                <a:solidFill>
                  <a:srgbClr val="FF0000"/>
                </a:solidFill>
              </a:defRPr>
            </a:lvl1pPr>
          </a:lstStyle>
          <a:p>
            <a:r>
              <a:rPr lang="en-US" dirty="0"/>
              <a:t>Patient attributes. Examples</a:t>
            </a:r>
          </a:p>
        </p:txBody>
      </p:sp>
      <p:cxnSp>
        <p:nvCxnSpPr>
          <p:cNvPr id="12" name="Straight Arrow Connector 11">
            <a:extLst>
              <a:ext uri="{FF2B5EF4-FFF2-40B4-BE49-F238E27FC236}">
                <a16:creationId xmlns:a16="http://schemas.microsoft.com/office/drawing/2014/main" id="{E2349BBB-D386-3BF5-3CED-20FB77A6B3FE}"/>
              </a:ext>
            </a:extLst>
          </p:cNvPr>
          <p:cNvCxnSpPr>
            <a:cxnSpLocks/>
          </p:cNvCxnSpPr>
          <p:nvPr/>
        </p:nvCxnSpPr>
        <p:spPr>
          <a:xfrm>
            <a:off x="7176052" y="4437033"/>
            <a:ext cx="1360888" cy="1713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Right Brace 14">
            <a:extLst>
              <a:ext uri="{FF2B5EF4-FFF2-40B4-BE49-F238E27FC236}">
                <a16:creationId xmlns:a16="http://schemas.microsoft.com/office/drawing/2014/main" id="{B6779A8C-CD1F-3EE4-7AD1-A542DB079DE1}"/>
              </a:ext>
            </a:extLst>
          </p:cNvPr>
          <p:cNvSpPr/>
          <p:nvPr/>
        </p:nvSpPr>
        <p:spPr>
          <a:xfrm>
            <a:off x="4866640" y="4917323"/>
            <a:ext cx="264160" cy="715647"/>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94C66A66-D161-E6B9-AA68-770506AC31C4}"/>
              </a:ext>
            </a:extLst>
          </p:cNvPr>
          <p:cNvSpPr txBox="1"/>
          <p:nvPr/>
        </p:nvSpPr>
        <p:spPr>
          <a:xfrm>
            <a:off x="5130800" y="4956925"/>
            <a:ext cx="3175001" cy="707886"/>
          </a:xfrm>
          <a:prstGeom prst="rect">
            <a:avLst/>
          </a:prstGeom>
          <a:noFill/>
        </p:spPr>
        <p:txBody>
          <a:bodyPr wrap="square" rtlCol="0">
            <a:spAutoFit/>
          </a:bodyPr>
          <a:lstStyle>
            <a:defPPr>
              <a:defRPr lang="en-US"/>
            </a:defPPr>
            <a:lvl1pPr>
              <a:defRPr sz="2000">
                <a:solidFill>
                  <a:srgbClr val="FF0000"/>
                </a:solidFill>
              </a:defRPr>
            </a:lvl1pPr>
          </a:lstStyle>
          <a:p>
            <a:r>
              <a:rPr lang="en-US" dirty="0"/>
              <a:t>Will be discussed more in the session this afternoon</a:t>
            </a:r>
          </a:p>
        </p:txBody>
      </p:sp>
      <p:sp>
        <p:nvSpPr>
          <p:cNvPr id="3" name="TextBox 2">
            <a:extLst>
              <a:ext uri="{FF2B5EF4-FFF2-40B4-BE49-F238E27FC236}">
                <a16:creationId xmlns:a16="http://schemas.microsoft.com/office/drawing/2014/main" id="{8AA8716B-4071-23C4-758E-1C2582DBA8D7}"/>
              </a:ext>
            </a:extLst>
          </p:cNvPr>
          <p:cNvSpPr txBox="1"/>
          <p:nvPr/>
        </p:nvSpPr>
        <p:spPr>
          <a:xfrm>
            <a:off x="9225279" y="735518"/>
            <a:ext cx="2128521" cy="584775"/>
          </a:xfrm>
          <a:prstGeom prst="rect">
            <a:avLst/>
          </a:prstGeom>
          <a:noFill/>
        </p:spPr>
        <p:txBody>
          <a:bodyPr wrap="square" rtlCol="0">
            <a:spAutoFit/>
          </a:bodyPr>
          <a:lstStyle/>
          <a:p>
            <a:pPr algn="ctr"/>
            <a:r>
              <a:rPr lang="en-US" sz="1600" i="1" dirty="0">
                <a:solidFill>
                  <a:srgbClr val="FF0000"/>
                </a:solidFill>
              </a:rPr>
              <a:t>Example using depression screens </a:t>
            </a:r>
          </a:p>
        </p:txBody>
      </p:sp>
    </p:spTree>
    <p:extLst>
      <p:ext uri="{BB962C8B-B14F-4D97-AF65-F5344CB8AC3E}">
        <p14:creationId xmlns:p14="http://schemas.microsoft.com/office/powerpoint/2010/main" val="2603911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F601-8233-DDB5-7B73-3ABD0FE76E53}"/>
              </a:ext>
            </a:extLst>
          </p:cNvPr>
          <p:cNvSpPr>
            <a:spLocks noGrp="1"/>
          </p:cNvSpPr>
          <p:nvPr>
            <p:ph type="title"/>
          </p:nvPr>
        </p:nvSpPr>
        <p:spPr/>
        <p:txBody>
          <a:bodyPr/>
          <a:lstStyle/>
          <a:p>
            <a:r>
              <a:rPr lang="en-US" dirty="0"/>
              <a:t>Add Filter(s)</a:t>
            </a:r>
          </a:p>
        </p:txBody>
      </p:sp>
      <p:pic>
        <p:nvPicPr>
          <p:cNvPr id="5" name="Picture 4">
            <a:extLst>
              <a:ext uri="{FF2B5EF4-FFF2-40B4-BE49-F238E27FC236}">
                <a16:creationId xmlns:a16="http://schemas.microsoft.com/office/drawing/2014/main" id="{898E9958-13BD-8B92-1006-37C1D771AD40}"/>
              </a:ext>
            </a:extLst>
          </p:cNvPr>
          <p:cNvPicPr>
            <a:picLocks noChangeAspect="1"/>
          </p:cNvPicPr>
          <p:nvPr/>
        </p:nvPicPr>
        <p:blipFill>
          <a:blip r:embed="rId2"/>
          <a:stretch>
            <a:fillRect/>
          </a:stretch>
        </p:blipFill>
        <p:spPr>
          <a:xfrm>
            <a:off x="838200" y="1682407"/>
            <a:ext cx="5486400" cy="3095625"/>
          </a:xfrm>
          <a:prstGeom prst="rect">
            <a:avLst/>
          </a:prstGeom>
        </p:spPr>
      </p:pic>
      <p:pic>
        <p:nvPicPr>
          <p:cNvPr id="9" name="Picture 8">
            <a:extLst>
              <a:ext uri="{FF2B5EF4-FFF2-40B4-BE49-F238E27FC236}">
                <a16:creationId xmlns:a16="http://schemas.microsoft.com/office/drawing/2014/main" id="{056A138F-808E-E047-4801-7DBF7F325722}"/>
              </a:ext>
            </a:extLst>
          </p:cNvPr>
          <p:cNvPicPr>
            <a:picLocks noChangeAspect="1"/>
          </p:cNvPicPr>
          <p:nvPr/>
        </p:nvPicPr>
        <p:blipFill>
          <a:blip r:embed="rId3"/>
          <a:stretch>
            <a:fillRect/>
          </a:stretch>
        </p:blipFill>
        <p:spPr>
          <a:xfrm>
            <a:off x="7402470" y="3202736"/>
            <a:ext cx="3581400" cy="2705100"/>
          </a:xfrm>
          <a:prstGeom prst="rect">
            <a:avLst/>
          </a:prstGeom>
        </p:spPr>
      </p:pic>
      <p:sp>
        <p:nvSpPr>
          <p:cNvPr id="10" name="Oval 9">
            <a:extLst>
              <a:ext uri="{FF2B5EF4-FFF2-40B4-BE49-F238E27FC236}">
                <a16:creationId xmlns:a16="http://schemas.microsoft.com/office/drawing/2014/main" id="{1C49F537-0C1E-12A0-EB9B-AE9A26077C64}"/>
              </a:ext>
            </a:extLst>
          </p:cNvPr>
          <p:cNvSpPr/>
          <p:nvPr/>
        </p:nvSpPr>
        <p:spPr>
          <a:xfrm>
            <a:off x="3706770" y="4456446"/>
            <a:ext cx="1403710" cy="23743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216A3F-6EF9-E9B9-20DA-9EB1B706E8E5}"/>
              </a:ext>
            </a:extLst>
          </p:cNvPr>
          <p:cNvSpPr txBox="1"/>
          <p:nvPr/>
        </p:nvSpPr>
        <p:spPr>
          <a:xfrm>
            <a:off x="5244976" y="4693248"/>
            <a:ext cx="2921000" cy="1015663"/>
          </a:xfrm>
          <a:prstGeom prst="rect">
            <a:avLst/>
          </a:prstGeom>
          <a:noFill/>
        </p:spPr>
        <p:txBody>
          <a:bodyPr wrap="square" rtlCol="0">
            <a:spAutoFit/>
          </a:bodyPr>
          <a:lstStyle/>
          <a:p>
            <a:r>
              <a:rPr lang="en-US" sz="2000" dirty="0">
                <a:solidFill>
                  <a:srgbClr val="FF0000"/>
                </a:solidFill>
              </a:rPr>
              <a:t>For example, there are many ways to filter for the screening date range</a:t>
            </a:r>
          </a:p>
        </p:txBody>
      </p:sp>
      <p:sp>
        <p:nvSpPr>
          <p:cNvPr id="12" name="Arrow: Right 11">
            <a:extLst>
              <a:ext uri="{FF2B5EF4-FFF2-40B4-BE49-F238E27FC236}">
                <a16:creationId xmlns:a16="http://schemas.microsoft.com/office/drawing/2014/main" id="{85A1678E-B470-3DC9-CE64-66C04CBF90D8}"/>
              </a:ext>
            </a:extLst>
          </p:cNvPr>
          <p:cNvSpPr/>
          <p:nvPr/>
        </p:nvSpPr>
        <p:spPr>
          <a:xfrm>
            <a:off x="5194176" y="4442712"/>
            <a:ext cx="2729735" cy="25053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B9FC0B7-BD72-B4A3-6D90-8E250009660B}"/>
              </a:ext>
            </a:extLst>
          </p:cNvPr>
          <p:cNvSpPr txBox="1"/>
          <p:nvPr/>
        </p:nvSpPr>
        <p:spPr>
          <a:xfrm>
            <a:off x="9225279" y="684877"/>
            <a:ext cx="2224599" cy="584775"/>
          </a:xfrm>
          <a:prstGeom prst="rect">
            <a:avLst/>
          </a:prstGeom>
          <a:noFill/>
        </p:spPr>
        <p:txBody>
          <a:bodyPr wrap="square" rtlCol="0">
            <a:spAutoFit/>
          </a:bodyPr>
          <a:lstStyle/>
          <a:p>
            <a:pPr algn="ctr"/>
            <a:r>
              <a:rPr lang="en-US" sz="1600" dirty="0">
                <a:solidFill>
                  <a:srgbClr val="FF0000"/>
                </a:solidFill>
              </a:rPr>
              <a:t>Example using depression screens </a:t>
            </a:r>
          </a:p>
        </p:txBody>
      </p:sp>
    </p:spTree>
    <p:extLst>
      <p:ext uri="{BB962C8B-B14F-4D97-AF65-F5344CB8AC3E}">
        <p14:creationId xmlns:p14="http://schemas.microsoft.com/office/powerpoint/2010/main" val="179735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E826BE-CFDF-BFB9-7D9B-181D361AC9CC}"/>
              </a:ext>
            </a:extLst>
          </p:cNvPr>
          <p:cNvSpPr>
            <a:spLocks noGrp="1"/>
          </p:cNvSpPr>
          <p:nvPr>
            <p:ph type="title"/>
          </p:nvPr>
        </p:nvSpPr>
        <p:spPr>
          <a:xfrm>
            <a:off x="430696" y="0"/>
            <a:ext cx="10800522" cy="1325563"/>
          </a:xfrm>
        </p:spPr>
        <p:txBody>
          <a:bodyPr>
            <a:normAutofit/>
          </a:bodyPr>
          <a:lstStyle/>
          <a:p>
            <a:r>
              <a:rPr lang="en-US" sz="4000" dirty="0"/>
              <a:t>Other Filters, Depending on Base Element</a:t>
            </a:r>
          </a:p>
        </p:txBody>
      </p:sp>
      <p:pic>
        <p:nvPicPr>
          <p:cNvPr id="6" name="Picture 5">
            <a:extLst>
              <a:ext uri="{FF2B5EF4-FFF2-40B4-BE49-F238E27FC236}">
                <a16:creationId xmlns:a16="http://schemas.microsoft.com/office/drawing/2014/main" id="{FDBE32A6-BED7-9190-246A-885B47CDD4E8}"/>
              </a:ext>
            </a:extLst>
          </p:cNvPr>
          <p:cNvPicPr>
            <a:picLocks noChangeAspect="1"/>
          </p:cNvPicPr>
          <p:nvPr/>
        </p:nvPicPr>
        <p:blipFill>
          <a:blip r:embed="rId3"/>
          <a:stretch>
            <a:fillRect/>
          </a:stretch>
        </p:blipFill>
        <p:spPr>
          <a:xfrm>
            <a:off x="430696" y="1504000"/>
            <a:ext cx="4181061" cy="4740400"/>
          </a:xfrm>
          <a:prstGeom prst="rect">
            <a:avLst/>
          </a:prstGeom>
        </p:spPr>
      </p:pic>
      <p:pic>
        <p:nvPicPr>
          <p:cNvPr id="8" name="Picture 7">
            <a:extLst>
              <a:ext uri="{FF2B5EF4-FFF2-40B4-BE49-F238E27FC236}">
                <a16:creationId xmlns:a16="http://schemas.microsoft.com/office/drawing/2014/main" id="{4ABC3E9B-1554-4B90-E35A-617E0DAE8535}"/>
              </a:ext>
            </a:extLst>
          </p:cNvPr>
          <p:cNvPicPr>
            <a:picLocks noChangeAspect="1"/>
          </p:cNvPicPr>
          <p:nvPr/>
        </p:nvPicPr>
        <p:blipFill>
          <a:blip r:embed="rId4"/>
          <a:stretch>
            <a:fillRect/>
          </a:stretch>
        </p:blipFill>
        <p:spPr>
          <a:xfrm>
            <a:off x="5436718" y="1577445"/>
            <a:ext cx="4760832" cy="4752361"/>
          </a:xfrm>
          <a:prstGeom prst="rect">
            <a:avLst/>
          </a:prstGeom>
        </p:spPr>
      </p:pic>
      <p:sp>
        <p:nvSpPr>
          <p:cNvPr id="9" name="TextBox 8">
            <a:extLst>
              <a:ext uri="{FF2B5EF4-FFF2-40B4-BE49-F238E27FC236}">
                <a16:creationId xmlns:a16="http://schemas.microsoft.com/office/drawing/2014/main" id="{D15C6129-450D-C22A-B772-0037886EF14F}"/>
              </a:ext>
            </a:extLst>
          </p:cNvPr>
          <p:cNvSpPr txBox="1"/>
          <p:nvPr/>
        </p:nvSpPr>
        <p:spPr>
          <a:xfrm>
            <a:off x="437681" y="1061334"/>
            <a:ext cx="2885440" cy="523220"/>
          </a:xfrm>
          <a:prstGeom prst="rect">
            <a:avLst/>
          </a:prstGeom>
          <a:noFill/>
        </p:spPr>
        <p:txBody>
          <a:bodyPr wrap="square" rtlCol="0">
            <a:spAutoFit/>
          </a:bodyPr>
          <a:lstStyle/>
          <a:p>
            <a:r>
              <a:rPr lang="en-US" sz="2800" u="sng" dirty="0">
                <a:solidFill>
                  <a:srgbClr val="FF0000"/>
                </a:solidFill>
              </a:rPr>
              <a:t>Patients</a:t>
            </a:r>
          </a:p>
        </p:txBody>
      </p:sp>
      <p:sp>
        <p:nvSpPr>
          <p:cNvPr id="10" name="TextBox 9">
            <a:extLst>
              <a:ext uri="{FF2B5EF4-FFF2-40B4-BE49-F238E27FC236}">
                <a16:creationId xmlns:a16="http://schemas.microsoft.com/office/drawing/2014/main" id="{0FF97086-C0DE-2B40-8310-0DF55EEA8CF8}"/>
              </a:ext>
            </a:extLst>
          </p:cNvPr>
          <p:cNvSpPr txBox="1"/>
          <p:nvPr/>
        </p:nvSpPr>
        <p:spPr>
          <a:xfrm>
            <a:off x="5436718" y="1121521"/>
            <a:ext cx="2885440" cy="523220"/>
          </a:xfrm>
          <a:prstGeom prst="rect">
            <a:avLst/>
          </a:prstGeom>
          <a:noFill/>
        </p:spPr>
        <p:txBody>
          <a:bodyPr wrap="square" rtlCol="0">
            <a:spAutoFit/>
          </a:bodyPr>
          <a:lstStyle/>
          <a:p>
            <a:r>
              <a:rPr lang="en-US" sz="2800" u="sng" dirty="0">
                <a:solidFill>
                  <a:srgbClr val="FF0000"/>
                </a:solidFill>
              </a:rPr>
              <a:t>Visits</a:t>
            </a:r>
          </a:p>
        </p:txBody>
      </p:sp>
    </p:spTree>
    <p:extLst>
      <p:ext uri="{BB962C8B-B14F-4D97-AF65-F5344CB8AC3E}">
        <p14:creationId xmlns:p14="http://schemas.microsoft.com/office/powerpoint/2010/main" val="3603407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FEFB-704D-41E1-ABF5-FD9A52C13CBE}"/>
              </a:ext>
            </a:extLst>
          </p:cNvPr>
          <p:cNvSpPr>
            <a:spLocks noGrp="1"/>
          </p:cNvSpPr>
          <p:nvPr>
            <p:ph type="title"/>
          </p:nvPr>
        </p:nvSpPr>
        <p:spPr>
          <a:xfrm>
            <a:off x="838200" y="365125"/>
            <a:ext cx="10515600" cy="874715"/>
          </a:xfrm>
        </p:spPr>
        <p:txBody>
          <a:bodyPr/>
          <a:lstStyle/>
          <a:p>
            <a:r>
              <a:rPr lang="en-US" dirty="0">
                <a:solidFill>
                  <a:srgbClr val="0070C0"/>
                </a:solidFill>
              </a:rPr>
              <a:t>Part G. Population Explorer</a:t>
            </a:r>
          </a:p>
        </p:txBody>
      </p:sp>
      <p:sp>
        <p:nvSpPr>
          <p:cNvPr id="3" name="Content Placeholder 2">
            <a:extLst>
              <a:ext uri="{FF2B5EF4-FFF2-40B4-BE49-F238E27FC236}">
                <a16:creationId xmlns:a16="http://schemas.microsoft.com/office/drawing/2014/main" id="{0E695872-F516-EEDC-E030-3F3F40C8E062}"/>
              </a:ext>
            </a:extLst>
          </p:cNvPr>
          <p:cNvSpPr>
            <a:spLocks noGrp="1"/>
          </p:cNvSpPr>
          <p:nvPr>
            <p:ph idx="1"/>
          </p:nvPr>
        </p:nvSpPr>
        <p:spPr>
          <a:xfrm>
            <a:off x="838200" y="1239840"/>
            <a:ext cx="10515600" cy="4351338"/>
          </a:xfrm>
        </p:spPr>
        <p:txBody>
          <a:bodyPr/>
          <a:lstStyle/>
          <a:p>
            <a:r>
              <a:rPr lang="en-US" dirty="0"/>
              <a:t>No SQL coding needed</a:t>
            </a:r>
          </a:p>
          <a:p>
            <a:r>
              <a:rPr lang="en-US" dirty="0"/>
              <a:t>Displays a list of patients based on filters you select</a:t>
            </a:r>
          </a:p>
          <a:p>
            <a:r>
              <a:rPr lang="en-US" dirty="0"/>
              <a:t>Certain patient information is provided for everybody on the list. Example:</a:t>
            </a:r>
          </a:p>
        </p:txBody>
      </p:sp>
      <p:pic>
        <p:nvPicPr>
          <p:cNvPr id="4" name="Picture 3">
            <a:extLst>
              <a:ext uri="{FF2B5EF4-FFF2-40B4-BE49-F238E27FC236}">
                <a16:creationId xmlns:a16="http://schemas.microsoft.com/office/drawing/2014/main" id="{A3C797F6-A7FC-79EF-631B-12654FD4EEC7}"/>
              </a:ext>
            </a:extLst>
          </p:cNvPr>
          <p:cNvPicPr>
            <a:picLocks noChangeAspect="1"/>
          </p:cNvPicPr>
          <p:nvPr/>
        </p:nvPicPr>
        <p:blipFill>
          <a:blip r:embed="rId2"/>
          <a:stretch>
            <a:fillRect/>
          </a:stretch>
        </p:blipFill>
        <p:spPr>
          <a:xfrm>
            <a:off x="3626153" y="2718305"/>
            <a:ext cx="5198110" cy="3377003"/>
          </a:xfrm>
          <a:prstGeom prst="rect">
            <a:avLst/>
          </a:prstGeom>
        </p:spPr>
      </p:pic>
    </p:spTree>
    <p:extLst>
      <p:ext uri="{BB962C8B-B14F-4D97-AF65-F5344CB8AC3E}">
        <p14:creationId xmlns:p14="http://schemas.microsoft.com/office/powerpoint/2010/main" val="354358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76E6-7BC8-3A9E-056E-B129E9683B49}"/>
              </a:ext>
            </a:extLst>
          </p:cNvPr>
          <p:cNvSpPr>
            <a:spLocks noGrp="1"/>
          </p:cNvSpPr>
          <p:nvPr>
            <p:ph type="title"/>
          </p:nvPr>
        </p:nvSpPr>
        <p:spPr>
          <a:xfrm>
            <a:off x="838200" y="365126"/>
            <a:ext cx="10515600" cy="837510"/>
          </a:xfrm>
        </p:spPr>
        <p:txBody>
          <a:bodyPr>
            <a:normAutofit/>
          </a:bodyPr>
          <a:lstStyle/>
          <a:p>
            <a:r>
              <a:rPr lang="en-US" sz="4000" dirty="0"/>
              <a:t>Select a Combination of Built-In Filters</a:t>
            </a:r>
          </a:p>
        </p:txBody>
      </p:sp>
      <p:pic>
        <p:nvPicPr>
          <p:cNvPr id="4" name="Picture 3">
            <a:extLst>
              <a:ext uri="{FF2B5EF4-FFF2-40B4-BE49-F238E27FC236}">
                <a16:creationId xmlns:a16="http://schemas.microsoft.com/office/drawing/2014/main" id="{B8215A1F-3769-2CDA-39FF-7667D58ED603}"/>
              </a:ext>
            </a:extLst>
          </p:cNvPr>
          <p:cNvPicPr>
            <a:picLocks noChangeAspect="1"/>
          </p:cNvPicPr>
          <p:nvPr/>
        </p:nvPicPr>
        <p:blipFill>
          <a:blip r:embed="rId2"/>
          <a:stretch>
            <a:fillRect/>
          </a:stretch>
        </p:blipFill>
        <p:spPr>
          <a:xfrm>
            <a:off x="268359" y="1190864"/>
            <a:ext cx="4243500" cy="1870393"/>
          </a:xfrm>
          <a:prstGeom prst="rect">
            <a:avLst/>
          </a:prstGeom>
        </p:spPr>
      </p:pic>
      <p:sp>
        <p:nvSpPr>
          <p:cNvPr id="7" name="Oval 6">
            <a:extLst>
              <a:ext uri="{FF2B5EF4-FFF2-40B4-BE49-F238E27FC236}">
                <a16:creationId xmlns:a16="http://schemas.microsoft.com/office/drawing/2014/main" id="{05EED6A7-280F-FBA5-472B-AC6021314818}"/>
              </a:ext>
            </a:extLst>
          </p:cNvPr>
          <p:cNvSpPr/>
          <p:nvPr/>
        </p:nvSpPr>
        <p:spPr>
          <a:xfrm>
            <a:off x="410599" y="2227659"/>
            <a:ext cx="1076960" cy="39036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28EB9C-FC6D-20B3-BA98-38B411475672}"/>
              </a:ext>
            </a:extLst>
          </p:cNvPr>
          <p:cNvPicPr>
            <a:picLocks noChangeAspect="1"/>
          </p:cNvPicPr>
          <p:nvPr/>
        </p:nvPicPr>
        <p:blipFill>
          <a:blip r:embed="rId3"/>
          <a:stretch>
            <a:fillRect/>
          </a:stretch>
        </p:blipFill>
        <p:spPr>
          <a:xfrm>
            <a:off x="268359" y="3176827"/>
            <a:ext cx="11353800" cy="3162300"/>
          </a:xfrm>
          <a:prstGeom prst="rect">
            <a:avLst/>
          </a:prstGeom>
        </p:spPr>
      </p:pic>
      <p:cxnSp>
        <p:nvCxnSpPr>
          <p:cNvPr id="8" name="Straight Arrow Connector 7">
            <a:extLst>
              <a:ext uri="{FF2B5EF4-FFF2-40B4-BE49-F238E27FC236}">
                <a16:creationId xmlns:a16="http://schemas.microsoft.com/office/drawing/2014/main" id="{10EE8297-B40D-B480-C0ED-944DBCB40602}"/>
              </a:ext>
            </a:extLst>
          </p:cNvPr>
          <p:cNvCxnSpPr>
            <a:cxnSpLocks/>
          </p:cNvCxnSpPr>
          <p:nvPr/>
        </p:nvCxnSpPr>
        <p:spPr>
          <a:xfrm>
            <a:off x="410599" y="2436086"/>
            <a:ext cx="0" cy="74074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24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5415-0F9B-DE95-AC60-C9A446443B3F}"/>
              </a:ext>
            </a:extLst>
          </p:cNvPr>
          <p:cNvSpPr>
            <a:spLocks noGrp="1"/>
          </p:cNvSpPr>
          <p:nvPr>
            <p:ph type="title"/>
          </p:nvPr>
        </p:nvSpPr>
        <p:spPr>
          <a:xfrm>
            <a:off x="589721" y="365125"/>
            <a:ext cx="10515600" cy="1095927"/>
          </a:xfrm>
        </p:spPr>
        <p:txBody>
          <a:bodyPr>
            <a:normAutofit/>
          </a:bodyPr>
          <a:lstStyle/>
          <a:p>
            <a:r>
              <a:rPr lang="en-US" sz="4000" dirty="0"/>
              <a:t>Use </a:t>
            </a:r>
            <a:r>
              <a:rPr lang="en-US" sz="4000" dirty="0" err="1"/>
              <a:t>And/Or</a:t>
            </a:r>
            <a:r>
              <a:rPr lang="en-US" sz="4000" dirty="0"/>
              <a:t> Logic to Combine the Filters</a:t>
            </a:r>
          </a:p>
        </p:txBody>
      </p:sp>
      <p:pic>
        <p:nvPicPr>
          <p:cNvPr id="4" name="Picture 3">
            <a:extLst>
              <a:ext uri="{FF2B5EF4-FFF2-40B4-BE49-F238E27FC236}">
                <a16:creationId xmlns:a16="http://schemas.microsoft.com/office/drawing/2014/main" id="{A053868E-0017-749C-D8C6-66E23D710492}"/>
              </a:ext>
            </a:extLst>
          </p:cNvPr>
          <p:cNvPicPr>
            <a:picLocks noChangeAspect="1"/>
          </p:cNvPicPr>
          <p:nvPr/>
        </p:nvPicPr>
        <p:blipFill>
          <a:blip r:embed="rId2"/>
          <a:stretch>
            <a:fillRect/>
          </a:stretch>
        </p:blipFill>
        <p:spPr>
          <a:xfrm>
            <a:off x="248919" y="1584007"/>
            <a:ext cx="7453431" cy="4684713"/>
          </a:xfrm>
          <a:prstGeom prst="rect">
            <a:avLst/>
          </a:prstGeom>
        </p:spPr>
      </p:pic>
      <p:sp>
        <p:nvSpPr>
          <p:cNvPr id="5" name="TextBox 4">
            <a:extLst>
              <a:ext uri="{FF2B5EF4-FFF2-40B4-BE49-F238E27FC236}">
                <a16:creationId xmlns:a16="http://schemas.microsoft.com/office/drawing/2014/main" id="{AB24174E-58A1-B758-990A-B746495F6870}"/>
              </a:ext>
            </a:extLst>
          </p:cNvPr>
          <p:cNvSpPr txBox="1"/>
          <p:nvPr/>
        </p:nvSpPr>
        <p:spPr>
          <a:xfrm>
            <a:off x="7702350" y="1536174"/>
            <a:ext cx="4064000" cy="3785652"/>
          </a:xfrm>
          <a:prstGeom prst="rect">
            <a:avLst/>
          </a:prstGeom>
          <a:noFill/>
        </p:spPr>
        <p:txBody>
          <a:bodyPr wrap="square" rtlCol="0">
            <a:spAutoFit/>
          </a:bodyPr>
          <a:lstStyle/>
          <a:p>
            <a:r>
              <a:rPr lang="en-US" sz="2400" dirty="0">
                <a:solidFill>
                  <a:srgbClr val="FF0000"/>
                </a:solidFill>
              </a:rPr>
              <a:t>For example, this query will display patients with:</a:t>
            </a:r>
          </a:p>
          <a:p>
            <a:pPr marL="285750" indent="-285750">
              <a:buFont typeface="Arial" panose="020B0604020202020204" pitchFamily="34" charset="0"/>
              <a:buChar char="•"/>
            </a:pPr>
            <a:r>
              <a:rPr lang="en-US" sz="2400" dirty="0">
                <a:solidFill>
                  <a:srgbClr val="FF0000"/>
                </a:solidFill>
              </a:rPr>
              <a:t>Race equal to “Black/African American”</a:t>
            </a:r>
          </a:p>
          <a:p>
            <a:pPr marL="285750" indent="-285750">
              <a:buFont typeface="Arial" panose="020B0604020202020204" pitchFamily="34" charset="0"/>
              <a:buChar char="•"/>
            </a:pPr>
            <a:r>
              <a:rPr lang="en-US" sz="2400" dirty="0">
                <a:solidFill>
                  <a:srgbClr val="FF0000"/>
                </a:solidFill>
              </a:rPr>
              <a:t>Age group either between “18 to 39” or “65 to 74” years</a:t>
            </a:r>
          </a:p>
          <a:p>
            <a:pPr marL="285750" indent="-285750">
              <a:buFont typeface="Arial" panose="020B0604020202020204" pitchFamily="34" charset="0"/>
              <a:buChar char="•"/>
            </a:pPr>
            <a:r>
              <a:rPr lang="en-US" sz="2400" dirty="0">
                <a:solidFill>
                  <a:srgbClr val="FF0000"/>
                </a:solidFill>
              </a:rPr>
              <a:t>Primary Insurance Group equal to “Partnership Health Plan”</a:t>
            </a:r>
          </a:p>
        </p:txBody>
      </p:sp>
    </p:spTree>
    <p:extLst>
      <p:ext uri="{BB962C8B-B14F-4D97-AF65-F5344CB8AC3E}">
        <p14:creationId xmlns:p14="http://schemas.microsoft.com/office/powerpoint/2010/main" val="3125844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DDAC-1749-C475-BFC0-5274B09587DA}"/>
              </a:ext>
            </a:extLst>
          </p:cNvPr>
          <p:cNvSpPr>
            <a:spLocks noGrp="1"/>
          </p:cNvSpPr>
          <p:nvPr>
            <p:ph type="title"/>
          </p:nvPr>
        </p:nvSpPr>
        <p:spPr/>
        <p:txBody>
          <a:bodyPr/>
          <a:lstStyle/>
          <a:p>
            <a:r>
              <a:rPr lang="en-US" dirty="0"/>
              <a:t>Session This Afternoon</a:t>
            </a:r>
          </a:p>
        </p:txBody>
      </p:sp>
      <p:sp>
        <p:nvSpPr>
          <p:cNvPr id="3" name="Content Placeholder 2">
            <a:extLst>
              <a:ext uri="{FF2B5EF4-FFF2-40B4-BE49-F238E27FC236}">
                <a16:creationId xmlns:a16="http://schemas.microsoft.com/office/drawing/2014/main" id="{80EC326E-A2E3-2361-01FA-E3D44F577F62}"/>
              </a:ext>
            </a:extLst>
          </p:cNvPr>
          <p:cNvSpPr>
            <a:spLocks noGrp="1"/>
          </p:cNvSpPr>
          <p:nvPr>
            <p:ph idx="1"/>
          </p:nvPr>
        </p:nvSpPr>
        <p:spPr/>
        <p:txBody>
          <a:bodyPr/>
          <a:lstStyle/>
          <a:p>
            <a:r>
              <a:rPr lang="en-US" dirty="0"/>
              <a:t>Will cover how to use in the various tools we covered this morning with:</a:t>
            </a:r>
          </a:p>
          <a:p>
            <a:pPr marL="914400" indent="-346075">
              <a:buFont typeface="Wingdings" panose="05000000000000000000" pitchFamily="2" charset="2"/>
              <a:buChar char="ü"/>
            </a:pPr>
            <a:r>
              <a:rPr lang="en-US" dirty="0"/>
              <a:t>Populations</a:t>
            </a:r>
          </a:p>
          <a:p>
            <a:pPr marL="914400" indent="-346075">
              <a:buFont typeface="Wingdings" panose="05000000000000000000" pitchFamily="2" charset="2"/>
              <a:buChar char="ü"/>
            </a:pPr>
            <a:r>
              <a:rPr lang="en-US" dirty="0"/>
              <a:t>Risk Models</a:t>
            </a:r>
          </a:p>
          <a:p>
            <a:pPr marL="914400" indent="-346075">
              <a:buFont typeface="Wingdings" panose="05000000000000000000" pitchFamily="2" charset="2"/>
              <a:buChar char="ü"/>
            </a:pPr>
            <a:r>
              <a:rPr lang="en-US" dirty="0"/>
              <a:t>Care Gaps</a:t>
            </a:r>
          </a:p>
          <a:p>
            <a:endParaRPr lang="en-US" dirty="0"/>
          </a:p>
        </p:txBody>
      </p:sp>
      <p:pic>
        <p:nvPicPr>
          <p:cNvPr id="7" name="Picture 6">
            <a:extLst>
              <a:ext uri="{FF2B5EF4-FFF2-40B4-BE49-F238E27FC236}">
                <a16:creationId xmlns:a16="http://schemas.microsoft.com/office/drawing/2014/main" id="{BA4A3813-E0E4-CD8A-AAAF-D50D19746C88}"/>
              </a:ext>
            </a:extLst>
          </p:cNvPr>
          <p:cNvPicPr>
            <a:picLocks noChangeAspect="1"/>
          </p:cNvPicPr>
          <p:nvPr/>
        </p:nvPicPr>
        <p:blipFill>
          <a:blip r:embed="rId2"/>
          <a:stretch>
            <a:fillRect/>
          </a:stretch>
        </p:blipFill>
        <p:spPr>
          <a:xfrm>
            <a:off x="4885083" y="2796000"/>
            <a:ext cx="5209940" cy="2978634"/>
          </a:xfrm>
          <a:prstGeom prst="rect">
            <a:avLst/>
          </a:prstGeom>
        </p:spPr>
      </p:pic>
    </p:spTree>
    <p:extLst>
      <p:ext uri="{BB962C8B-B14F-4D97-AF65-F5344CB8AC3E}">
        <p14:creationId xmlns:p14="http://schemas.microsoft.com/office/powerpoint/2010/main" val="1466787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7D71-9016-F317-B93B-E2DCD5400BFA}"/>
              </a:ext>
            </a:extLst>
          </p:cNvPr>
          <p:cNvSpPr>
            <a:spLocks noGrp="1"/>
          </p:cNvSpPr>
          <p:nvPr>
            <p:ph type="title" idx="4294967295"/>
          </p:nvPr>
        </p:nvSpPr>
        <p:spPr>
          <a:xfrm>
            <a:off x="596348" y="404882"/>
            <a:ext cx="3381375" cy="930275"/>
          </a:xfrm>
          <a:prstGeom prst="rect">
            <a:avLst/>
          </a:prstGeom>
        </p:spPr>
        <p:txBody>
          <a:bodyPr>
            <a:normAutofit/>
          </a:bodyPr>
          <a:lstStyle/>
          <a:p>
            <a:r>
              <a:rPr lang="en-US" sz="4800" b="1" dirty="0">
                <a:solidFill>
                  <a:schemeClr val="bg1"/>
                </a:solidFill>
              </a:rPr>
              <a:t>Questions?</a:t>
            </a:r>
          </a:p>
        </p:txBody>
      </p:sp>
    </p:spTree>
    <p:extLst>
      <p:ext uri="{BB962C8B-B14F-4D97-AF65-F5344CB8AC3E}">
        <p14:creationId xmlns:p14="http://schemas.microsoft.com/office/powerpoint/2010/main" val="139189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6F28-5575-886F-744F-6B199DAAD4AB}"/>
              </a:ext>
            </a:extLst>
          </p:cNvPr>
          <p:cNvSpPr>
            <a:spLocks noGrp="1"/>
          </p:cNvSpPr>
          <p:nvPr>
            <p:ph type="title"/>
          </p:nvPr>
        </p:nvSpPr>
        <p:spPr>
          <a:xfrm>
            <a:off x="838200" y="365125"/>
            <a:ext cx="11353800" cy="1325563"/>
          </a:xfrm>
        </p:spPr>
        <p:txBody>
          <a:bodyPr>
            <a:normAutofit/>
          </a:bodyPr>
          <a:lstStyle/>
          <a:p>
            <a:r>
              <a:rPr lang="en-US" sz="4000" dirty="0"/>
              <a:t>Components of Project Quality Management</a:t>
            </a:r>
          </a:p>
        </p:txBody>
      </p:sp>
      <p:sp>
        <p:nvSpPr>
          <p:cNvPr id="3" name="Content Placeholder 2">
            <a:extLst>
              <a:ext uri="{FF2B5EF4-FFF2-40B4-BE49-F238E27FC236}">
                <a16:creationId xmlns:a16="http://schemas.microsoft.com/office/drawing/2014/main" id="{08953AE0-EA58-E384-C8E7-BAB3FA6DB491}"/>
              </a:ext>
            </a:extLst>
          </p:cNvPr>
          <p:cNvSpPr>
            <a:spLocks noGrp="1"/>
          </p:cNvSpPr>
          <p:nvPr>
            <p:ph idx="1"/>
          </p:nvPr>
        </p:nvSpPr>
        <p:spPr/>
        <p:txBody>
          <a:bodyPr>
            <a:normAutofit lnSpcReduction="10000"/>
          </a:bodyPr>
          <a:lstStyle/>
          <a:p>
            <a:r>
              <a:rPr lang="en-US" b="1" dirty="0"/>
              <a:t>Quality Planning </a:t>
            </a:r>
            <a:r>
              <a:rPr lang="en-US" dirty="0"/>
              <a:t>- shaping clear goals for the project (like defining clinical guidelines, objectives for provider/staff trainings, and outcome targets).</a:t>
            </a:r>
          </a:p>
          <a:p>
            <a:endParaRPr lang="en-US" dirty="0"/>
          </a:p>
          <a:p>
            <a:r>
              <a:rPr lang="en-US" b="1" dirty="0"/>
              <a:t>Quality Assessment </a:t>
            </a:r>
            <a:r>
              <a:rPr lang="en-US" dirty="0"/>
              <a:t>- using tests, metrics, checklists, etc. to demonstrate to stakeholders the project is running as it should.</a:t>
            </a:r>
          </a:p>
          <a:p>
            <a:endParaRPr lang="en-US" dirty="0"/>
          </a:p>
          <a:p>
            <a:r>
              <a:rPr lang="en-US" b="1" dirty="0"/>
              <a:t>Quality Control </a:t>
            </a:r>
            <a:r>
              <a:rPr lang="en-US" dirty="0"/>
              <a:t>- identifying and implementing solutions to problems or shortcomings in reaching goals.</a:t>
            </a:r>
          </a:p>
          <a:p>
            <a:pPr marL="0" indent="0">
              <a:buNone/>
            </a:pPr>
            <a:endParaRPr lang="en-US" dirty="0"/>
          </a:p>
        </p:txBody>
      </p:sp>
    </p:spTree>
    <p:extLst>
      <p:ext uri="{BB962C8B-B14F-4D97-AF65-F5344CB8AC3E}">
        <p14:creationId xmlns:p14="http://schemas.microsoft.com/office/powerpoint/2010/main" val="196814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8749-B44A-B1E6-0321-DA25AE2E800E}"/>
              </a:ext>
            </a:extLst>
          </p:cNvPr>
          <p:cNvSpPr>
            <a:spLocks noGrp="1"/>
          </p:cNvSpPr>
          <p:nvPr>
            <p:ph type="title"/>
          </p:nvPr>
        </p:nvSpPr>
        <p:spPr/>
        <p:txBody>
          <a:bodyPr vert="horz" lIns="91440" tIns="45720" rIns="91440" bIns="45720" rtlCol="0" anchor="ctr">
            <a:normAutofit/>
          </a:bodyPr>
          <a:lstStyle/>
          <a:p>
            <a:r>
              <a:rPr lang="en-US" sz="4000" dirty="0"/>
              <a:t>Model for Continual Performance Improvement</a:t>
            </a:r>
          </a:p>
        </p:txBody>
      </p:sp>
      <p:sp>
        <p:nvSpPr>
          <p:cNvPr id="3" name="Content Placeholder 2">
            <a:extLst>
              <a:ext uri="{FF2B5EF4-FFF2-40B4-BE49-F238E27FC236}">
                <a16:creationId xmlns:a16="http://schemas.microsoft.com/office/drawing/2014/main" id="{8884DBBD-D998-2F9D-1286-6D49B176592B}"/>
              </a:ext>
            </a:extLst>
          </p:cNvPr>
          <p:cNvSpPr>
            <a:spLocks noGrp="1"/>
          </p:cNvSpPr>
          <p:nvPr>
            <p:ph idx="1"/>
          </p:nvPr>
        </p:nvSpPr>
        <p:spPr/>
        <p:txBody>
          <a:bodyPr>
            <a:normAutofit lnSpcReduction="10000"/>
          </a:bodyPr>
          <a:lstStyle/>
          <a:p>
            <a:pPr marL="457200" indent="-457200" algn="l">
              <a:spcAft>
                <a:spcPts val="750"/>
              </a:spcAft>
              <a:buFont typeface="+mj-lt"/>
              <a:buAutoNum type="arabicPeriod"/>
            </a:pPr>
            <a:r>
              <a:rPr lang="en-US" b="0" i="1" dirty="0">
                <a:solidFill>
                  <a:srgbClr val="131314"/>
                </a:solidFill>
                <a:effectLst/>
                <a:latin typeface="Open Sans" panose="020B0606030504020204" pitchFamily="34" charset="0"/>
              </a:rPr>
              <a:t>What are we trying to accomplish? </a:t>
            </a:r>
            <a:r>
              <a:rPr lang="en-US" b="0" i="0" dirty="0">
                <a:solidFill>
                  <a:srgbClr val="131314"/>
                </a:solidFill>
                <a:effectLst/>
                <a:latin typeface="Open Sans" panose="020B0606030504020204" pitchFamily="34" charset="0"/>
              </a:rPr>
              <a:t>This question establishes the aim for improvement efforts and ensures that collected data is related to quality goals.</a:t>
            </a:r>
          </a:p>
          <a:p>
            <a:pPr marL="457200" indent="-457200" algn="l">
              <a:spcAft>
                <a:spcPts val="750"/>
              </a:spcAft>
              <a:buFont typeface="+mj-lt"/>
              <a:buAutoNum type="arabicPeriod"/>
            </a:pPr>
            <a:r>
              <a:rPr lang="en-US" b="0" i="1" dirty="0">
                <a:solidFill>
                  <a:srgbClr val="131314"/>
                </a:solidFill>
                <a:effectLst/>
                <a:latin typeface="Open Sans" panose="020B0606030504020204" pitchFamily="34" charset="0"/>
              </a:rPr>
              <a:t>How will we know that a change is an improvement? </a:t>
            </a:r>
            <a:r>
              <a:rPr lang="en-US" b="0" i="0" dirty="0">
                <a:solidFill>
                  <a:srgbClr val="131314"/>
                </a:solidFill>
                <a:effectLst/>
                <a:latin typeface="Open Sans" panose="020B0606030504020204" pitchFamily="34" charset="0"/>
              </a:rPr>
              <a:t>This question sets up the criteria for determining when change results in sustainable improvement.</a:t>
            </a:r>
          </a:p>
          <a:p>
            <a:pPr marL="457200" indent="-457200" algn="l">
              <a:spcAft>
                <a:spcPts val="750"/>
              </a:spcAft>
              <a:buFont typeface="+mj-lt"/>
              <a:buAutoNum type="arabicPeriod"/>
            </a:pPr>
            <a:r>
              <a:rPr lang="en-US" b="0" i="1" dirty="0">
                <a:solidFill>
                  <a:srgbClr val="131314"/>
                </a:solidFill>
                <a:effectLst/>
                <a:latin typeface="Open Sans" panose="020B0606030504020204" pitchFamily="34" charset="0"/>
              </a:rPr>
              <a:t>What changes can we make that will result in improvement? </a:t>
            </a:r>
            <a:r>
              <a:rPr lang="en-US" b="0" i="0" dirty="0">
                <a:solidFill>
                  <a:srgbClr val="131314"/>
                </a:solidFill>
                <a:effectLst/>
                <a:latin typeface="Open Sans" panose="020B0606030504020204" pitchFamily="34" charset="0"/>
              </a:rPr>
              <a:t>This question leads to the PDSA cycle, which tests small scale changes, or interventions, to see their effect on outcomes</a:t>
            </a:r>
            <a:r>
              <a:rPr lang="en-US" dirty="0">
                <a:solidFill>
                  <a:srgbClr val="131314"/>
                </a:solidFill>
              </a:rPr>
              <a:t>.</a:t>
            </a:r>
            <a:endParaRPr lang="en-US" b="0" i="0" dirty="0">
              <a:solidFill>
                <a:srgbClr val="131314"/>
              </a:solidFill>
              <a:effectLst/>
              <a:latin typeface="Open Sans" panose="020B0606030504020204" pitchFamily="34" charset="0"/>
            </a:endParaRPr>
          </a:p>
        </p:txBody>
      </p:sp>
    </p:spTree>
    <p:extLst>
      <p:ext uri="{BB962C8B-B14F-4D97-AF65-F5344CB8AC3E}">
        <p14:creationId xmlns:p14="http://schemas.microsoft.com/office/powerpoint/2010/main" val="158582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917367-1082-FF08-0B0E-C648163F8150}"/>
              </a:ext>
            </a:extLst>
          </p:cNvPr>
          <p:cNvSpPr txBox="1"/>
          <p:nvPr/>
        </p:nvSpPr>
        <p:spPr>
          <a:xfrm>
            <a:off x="7020560" y="751840"/>
            <a:ext cx="2336800" cy="923330"/>
          </a:xfrm>
          <a:prstGeom prst="rect">
            <a:avLst/>
          </a:prstGeom>
          <a:noFill/>
          <a:ln w="3175">
            <a:solidFill>
              <a:schemeClr val="tx1"/>
            </a:solidFill>
          </a:ln>
        </p:spPr>
        <p:txBody>
          <a:bodyPr wrap="square" rtlCol="0">
            <a:spAutoFit/>
          </a:bodyPr>
          <a:lstStyle/>
          <a:p>
            <a:pPr algn="ctr"/>
            <a:r>
              <a:rPr lang="en-US" dirty="0"/>
              <a:t>Training staff on patient care and EHR data entry</a:t>
            </a:r>
          </a:p>
        </p:txBody>
      </p:sp>
      <p:sp>
        <p:nvSpPr>
          <p:cNvPr id="5" name="TextBox 4">
            <a:extLst>
              <a:ext uri="{FF2B5EF4-FFF2-40B4-BE49-F238E27FC236}">
                <a16:creationId xmlns:a16="http://schemas.microsoft.com/office/drawing/2014/main" id="{EF14147D-F8DD-5A85-FD39-1B8333F3B844}"/>
              </a:ext>
            </a:extLst>
          </p:cNvPr>
          <p:cNvSpPr txBox="1"/>
          <p:nvPr/>
        </p:nvSpPr>
        <p:spPr>
          <a:xfrm>
            <a:off x="690880" y="5166360"/>
            <a:ext cx="2458720" cy="923330"/>
          </a:xfrm>
          <a:prstGeom prst="rect">
            <a:avLst/>
          </a:prstGeom>
          <a:noFill/>
          <a:ln w="3175">
            <a:solidFill>
              <a:schemeClr val="tx1"/>
            </a:solidFill>
          </a:ln>
        </p:spPr>
        <p:txBody>
          <a:bodyPr wrap="square" rtlCol="0">
            <a:spAutoFit/>
          </a:bodyPr>
          <a:lstStyle>
            <a:defPPr>
              <a:defRPr lang="en-US"/>
            </a:defPPr>
            <a:lvl1pPr algn="ctr">
              <a:defRPr/>
            </a:lvl1pPr>
          </a:lstStyle>
          <a:p>
            <a:r>
              <a:rPr lang="en-US" dirty="0"/>
              <a:t>Develop improvement methods and interventions</a:t>
            </a:r>
          </a:p>
        </p:txBody>
      </p:sp>
      <p:sp>
        <p:nvSpPr>
          <p:cNvPr id="6" name="TextBox 5">
            <a:extLst>
              <a:ext uri="{FF2B5EF4-FFF2-40B4-BE49-F238E27FC236}">
                <a16:creationId xmlns:a16="http://schemas.microsoft.com/office/drawing/2014/main" id="{D6FC3D8C-4BA4-6ABD-2F13-C2946B13B72E}"/>
              </a:ext>
            </a:extLst>
          </p:cNvPr>
          <p:cNvSpPr txBox="1"/>
          <p:nvPr/>
        </p:nvSpPr>
        <p:spPr>
          <a:xfrm>
            <a:off x="640080" y="2780218"/>
            <a:ext cx="2235200" cy="923330"/>
          </a:xfrm>
          <a:prstGeom prst="rect">
            <a:avLst/>
          </a:prstGeom>
          <a:noFill/>
          <a:ln w="3175">
            <a:solidFill>
              <a:schemeClr val="tx1"/>
            </a:solidFill>
          </a:ln>
        </p:spPr>
        <p:txBody>
          <a:bodyPr wrap="square" rtlCol="0">
            <a:spAutoFit/>
          </a:bodyPr>
          <a:lstStyle>
            <a:defPPr>
              <a:defRPr lang="en-US"/>
            </a:defPPr>
            <a:lvl1pPr algn="ctr">
              <a:defRPr/>
            </a:lvl1pPr>
          </a:lstStyle>
          <a:p>
            <a:r>
              <a:rPr lang="en-US" dirty="0"/>
              <a:t>Health information and data analysis systems</a:t>
            </a:r>
          </a:p>
        </p:txBody>
      </p:sp>
      <p:sp>
        <p:nvSpPr>
          <p:cNvPr id="7" name="TextBox 6">
            <a:extLst>
              <a:ext uri="{FF2B5EF4-FFF2-40B4-BE49-F238E27FC236}">
                <a16:creationId xmlns:a16="http://schemas.microsoft.com/office/drawing/2014/main" id="{FFFFFE8B-749E-79B0-4005-A785B6579FB1}"/>
              </a:ext>
            </a:extLst>
          </p:cNvPr>
          <p:cNvSpPr txBox="1"/>
          <p:nvPr/>
        </p:nvSpPr>
        <p:spPr>
          <a:xfrm>
            <a:off x="3519335" y="2988584"/>
            <a:ext cx="2011680" cy="646331"/>
          </a:xfrm>
          <a:prstGeom prst="rect">
            <a:avLst/>
          </a:prstGeom>
          <a:noFill/>
          <a:ln w="3175">
            <a:solidFill>
              <a:schemeClr val="tx1"/>
            </a:solidFill>
          </a:ln>
        </p:spPr>
        <p:txBody>
          <a:bodyPr wrap="square" rtlCol="0">
            <a:spAutoFit/>
          </a:bodyPr>
          <a:lstStyle>
            <a:defPPr>
              <a:defRPr lang="en-US"/>
            </a:defPPr>
            <a:lvl1pPr algn="ctr">
              <a:defRPr/>
            </a:lvl1pPr>
          </a:lstStyle>
          <a:p>
            <a:r>
              <a:rPr lang="en-US" dirty="0"/>
              <a:t>Quality measures and core indicators</a:t>
            </a:r>
          </a:p>
        </p:txBody>
      </p:sp>
      <p:sp>
        <p:nvSpPr>
          <p:cNvPr id="8" name="TextBox 7">
            <a:extLst>
              <a:ext uri="{FF2B5EF4-FFF2-40B4-BE49-F238E27FC236}">
                <a16:creationId xmlns:a16="http://schemas.microsoft.com/office/drawing/2014/main" id="{7EE78F48-E613-15B3-15A6-B234BB3DA136}"/>
              </a:ext>
            </a:extLst>
          </p:cNvPr>
          <p:cNvSpPr txBox="1"/>
          <p:nvPr/>
        </p:nvSpPr>
        <p:spPr>
          <a:xfrm>
            <a:off x="640080" y="751840"/>
            <a:ext cx="2814320" cy="923330"/>
          </a:xfrm>
          <a:prstGeom prst="rect">
            <a:avLst/>
          </a:prstGeom>
          <a:noFill/>
          <a:ln w="3175">
            <a:solidFill>
              <a:schemeClr val="tx1"/>
            </a:solidFill>
          </a:ln>
        </p:spPr>
        <p:txBody>
          <a:bodyPr wrap="square" rtlCol="0">
            <a:spAutoFit/>
          </a:bodyPr>
          <a:lstStyle>
            <a:defPPr>
              <a:defRPr lang="en-US"/>
            </a:defPPr>
            <a:lvl1pPr algn="ctr">
              <a:defRPr/>
            </a:lvl1pPr>
          </a:lstStyle>
          <a:p>
            <a:r>
              <a:rPr lang="en-US" dirty="0"/>
              <a:t>National health priorities,</a:t>
            </a:r>
          </a:p>
          <a:p>
            <a:r>
              <a:rPr lang="en-US" dirty="0"/>
              <a:t>local health priorities,</a:t>
            </a:r>
          </a:p>
          <a:p>
            <a:r>
              <a:rPr lang="en-US" dirty="0"/>
              <a:t>funder health priorities</a:t>
            </a:r>
          </a:p>
        </p:txBody>
      </p:sp>
      <p:sp>
        <p:nvSpPr>
          <p:cNvPr id="9" name="TextBox 8">
            <a:extLst>
              <a:ext uri="{FF2B5EF4-FFF2-40B4-BE49-F238E27FC236}">
                <a16:creationId xmlns:a16="http://schemas.microsoft.com/office/drawing/2014/main" id="{1FBF9712-7581-DBDC-EF52-FEC646706290}"/>
              </a:ext>
            </a:extLst>
          </p:cNvPr>
          <p:cNvSpPr txBox="1"/>
          <p:nvPr/>
        </p:nvSpPr>
        <p:spPr>
          <a:xfrm>
            <a:off x="4175760" y="944320"/>
            <a:ext cx="2123440" cy="646331"/>
          </a:xfrm>
          <a:prstGeom prst="rect">
            <a:avLst/>
          </a:prstGeom>
          <a:noFill/>
          <a:ln w="3175">
            <a:solidFill>
              <a:schemeClr val="tx1"/>
            </a:solidFill>
          </a:ln>
        </p:spPr>
        <p:txBody>
          <a:bodyPr wrap="square" rtlCol="0">
            <a:spAutoFit/>
          </a:bodyPr>
          <a:lstStyle>
            <a:defPPr>
              <a:defRPr lang="en-US"/>
            </a:defPPr>
            <a:lvl1pPr algn="ctr">
              <a:defRPr/>
            </a:lvl1pPr>
          </a:lstStyle>
          <a:p>
            <a:r>
              <a:rPr lang="en-US" dirty="0"/>
              <a:t>Clinical guidelines,</a:t>
            </a:r>
          </a:p>
          <a:p>
            <a:r>
              <a:rPr lang="en-US" dirty="0"/>
              <a:t>Standards of care</a:t>
            </a:r>
          </a:p>
        </p:txBody>
      </p:sp>
      <p:sp>
        <p:nvSpPr>
          <p:cNvPr id="10" name="TextBox 9">
            <a:extLst>
              <a:ext uri="{FF2B5EF4-FFF2-40B4-BE49-F238E27FC236}">
                <a16:creationId xmlns:a16="http://schemas.microsoft.com/office/drawing/2014/main" id="{89CA7A00-37C3-43DC-8F6F-D56DFB684BA8}"/>
              </a:ext>
            </a:extLst>
          </p:cNvPr>
          <p:cNvSpPr txBox="1"/>
          <p:nvPr/>
        </p:nvSpPr>
        <p:spPr>
          <a:xfrm>
            <a:off x="9154160" y="2761753"/>
            <a:ext cx="2103120" cy="1323439"/>
          </a:xfrm>
          <a:prstGeom prst="rect">
            <a:avLst/>
          </a:prstGeom>
          <a:noFill/>
        </p:spPr>
        <p:txBody>
          <a:bodyPr wrap="square" rtlCol="0">
            <a:spAutoFit/>
          </a:bodyPr>
          <a:lstStyle>
            <a:defPPr>
              <a:defRPr lang="en-US"/>
            </a:defPPr>
            <a:lvl1pPr>
              <a:defRPr sz="2000" i="1">
                <a:solidFill>
                  <a:srgbClr val="FF0000"/>
                </a:solidFill>
              </a:defRPr>
            </a:lvl1pPr>
          </a:lstStyle>
          <a:p>
            <a:r>
              <a:rPr lang="en-US" dirty="0"/>
              <a:t>How will we know that a change is an improvement?</a:t>
            </a:r>
          </a:p>
        </p:txBody>
      </p:sp>
      <p:sp>
        <p:nvSpPr>
          <p:cNvPr id="11" name="Right Brace 10">
            <a:extLst>
              <a:ext uri="{FF2B5EF4-FFF2-40B4-BE49-F238E27FC236}">
                <a16:creationId xmlns:a16="http://schemas.microsoft.com/office/drawing/2014/main" id="{179ED92D-B57B-E32F-39DF-254E2B236CCC}"/>
              </a:ext>
            </a:extLst>
          </p:cNvPr>
          <p:cNvSpPr/>
          <p:nvPr/>
        </p:nvSpPr>
        <p:spPr>
          <a:xfrm>
            <a:off x="8544560" y="2438400"/>
            <a:ext cx="589280" cy="165608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p>
        </p:txBody>
      </p:sp>
      <p:sp>
        <p:nvSpPr>
          <p:cNvPr id="12" name="TextBox 11">
            <a:extLst>
              <a:ext uri="{FF2B5EF4-FFF2-40B4-BE49-F238E27FC236}">
                <a16:creationId xmlns:a16="http://schemas.microsoft.com/office/drawing/2014/main" id="{7C8EBB82-E678-75E9-A805-1E4988DED22A}"/>
              </a:ext>
            </a:extLst>
          </p:cNvPr>
          <p:cNvSpPr txBox="1"/>
          <p:nvPr/>
        </p:nvSpPr>
        <p:spPr>
          <a:xfrm>
            <a:off x="3810000" y="5166360"/>
            <a:ext cx="1513840" cy="923330"/>
          </a:xfrm>
          <a:prstGeom prst="rect">
            <a:avLst/>
          </a:prstGeom>
          <a:noFill/>
          <a:ln w="3175">
            <a:solidFill>
              <a:schemeClr val="tx1"/>
            </a:solidFill>
          </a:ln>
        </p:spPr>
        <p:txBody>
          <a:bodyPr wrap="square" rtlCol="0">
            <a:spAutoFit/>
          </a:bodyPr>
          <a:lstStyle>
            <a:defPPr>
              <a:defRPr lang="en-US"/>
            </a:defPPr>
            <a:lvl1pPr algn="ctr">
              <a:defRPr/>
            </a:lvl1pPr>
          </a:lstStyle>
          <a:p>
            <a:r>
              <a:rPr lang="en-US" dirty="0"/>
              <a:t>Quality improvement cycles</a:t>
            </a:r>
          </a:p>
        </p:txBody>
      </p:sp>
      <p:sp>
        <p:nvSpPr>
          <p:cNvPr id="13" name="TextBox 12">
            <a:extLst>
              <a:ext uri="{FF2B5EF4-FFF2-40B4-BE49-F238E27FC236}">
                <a16:creationId xmlns:a16="http://schemas.microsoft.com/office/drawing/2014/main" id="{E88C6B04-3E17-4FB7-6300-E4DBA8CB5C71}"/>
              </a:ext>
            </a:extLst>
          </p:cNvPr>
          <p:cNvSpPr txBox="1"/>
          <p:nvPr/>
        </p:nvSpPr>
        <p:spPr>
          <a:xfrm>
            <a:off x="6024880" y="5174515"/>
            <a:ext cx="2468880" cy="923330"/>
          </a:xfrm>
          <a:prstGeom prst="rect">
            <a:avLst/>
          </a:prstGeom>
          <a:noFill/>
          <a:ln w="3175">
            <a:solidFill>
              <a:schemeClr val="tx1"/>
            </a:solidFill>
          </a:ln>
        </p:spPr>
        <p:txBody>
          <a:bodyPr wrap="square" rtlCol="0">
            <a:spAutoFit/>
          </a:bodyPr>
          <a:lstStyle>
            <a:defPPr>
              <a:defRPr lang="en-US"/>
            </a:defPPr>
            <a:lvl1pPr algn="ctr">
              <a:defRPr/>
            </a:lvl1pPr>
          </a:lstStyle>
          <a:p>
            <a:r>
              <a:rPr lang="en-US" dirty="0"/>
              <a:t>Feedback to staff and training on patient care and EHR data entry</a:t>
            </a:r>
          </a:p>
        </p:txBody>
      </p:sp>
      <p:sp>
        <p:nvSpPr>
          <p:cNvPr id="14" name="TextBox 13">
            <a:extLst>
              <a:ext uri="{FF2B5EF4-FFF2-40B4-BE49-F238E27FC236}">
                <a16:creationId xmlns:a16="http://schemas.microsoft.com/office/drawing/2014/main" id="{280FFD23-D82A-C7E1-8318-0B1F9E38F183}"/>
              </a:ext>
            </a:extLst>
          </p:cNvPr>
          <p:cNvSpPr txBox="1"/>
          <p:nvPr/>
        </p:nvSpPr>
        <p:spPr>
          <a:xfrm>
            <a:off x="6216594" y="2845083"/>
            <a:ext cx="2235200" cy="923330"/>
          </a:xfrm>
          <a:prstGeom prst="rect">
            <a:avLst/>
          </a:prstGeom>
          <a:noFill/>
          <a:ln w="3175">
            <a:solidFill>
              <a:schemeClr val="tx1"/>
            </a:solidFill>
          </a:ln>
        </p:spPr>
        <p:txBody>
          <a:bodyPr wrap="square" rtlCol="0">
            <a:spAutoFit/>
          </a:bodyPr>
          <a:lstStyle>
            <a:defPPr>
              <a:defRPr lang="en-US"/>
            </a:defPPr>
            <a:lvl1pPr algn="ctr">
              <a:defRPr/>
            </a:lvl1pPr>
          </a:lstStyle>
          <a:p>
            <a:r>
              <a:rPr lang="en-US" dirty="0"/>
              <a:t>Investigation into results that do not meet standards</a:t>
            </a:r>
          </a:p>
        </p:txBody>
      </p:sp>
      <p:sp>
        <p:nvSpPr>
          <p:cNvPr id="2" name="Arrow: Right 1">
            <a:extLst>
              <a:ext uri="{FF2B5EF4-FFF2-40B4-BE49-F238E27FC236}">
                <a16:creationId xmlns:a16="http://schemas.microsoft.com/office/drawing/2014/main" id="{3C622716-4308-E1A2-FEB3-A58D5AABA2D8}"/>
              </a:ext>
            </a:extLst>
          </p:cNvPr>
          <p:cNvSpPr/>
          <p:nvPr/>
        </p:nvSpPr>
        <p:spPr>
          <a:xfrm>
            <a:off x="3609340" y="1054125"/>
            <a:ext cx="411480" cy="42672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35A00DE5-8661-350A-CEA3-43A264CAC14A}"/>
              </a:ext>
            </a:extLst>
          </p:cNvPr>
          <p:cNvSpPr/>
          <p:nvPr/>
        </p:nvSpPr>
        <p:spPr>
          <a:xfrm>
            <a:off x="6416040" y="1012925"/>
            <a:ext cx="411480" cy="42672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67F471E-F700-C8F2-1824-6B6D1EF1E002}"/>
              </a:ext>
            </a:extLst>
          </p:cNvPr>
          <p:cNvSpPr/>
          <p:nvPr/>
        </p:nvSpPr>
        <p:spPr>
          <a:xfrm>
            <a:off x="5637474" y="3077865"/>
            <a:ext cx="411480" cy="42672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DE4A4AC9-9896-CCC1-F8C9-8AA30210AF84}"/>
              </a:ext>
            </a:extLst>
          </p:cNvPr>
          <p:cNvSpPr/>
          <p:nvPr/>
        </p:nvSpPr>
        <p:spPr>
          <a:xfrm>
            <a:off x="2966720" y="3077865"/>
            <a:ext cx="411480" cy="42672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985B6C2-5EB0-0C5E-BEE5-E7A1E0A38059}"/>
              </a:ext>
            </a:extLst>
          </p:cNvPr>
          <p:cNvSpPr txBox="1"/>
          <p:nvPr/>
        </p:nvSpPr>
        <p:spPr>
          <a:xfrm>
            <a:off x="5715000" y="4510016"/>
            <a:ext cx="4724400" cy="338554"/>
          </a:xfrm>
          <a:prstGeom prst="rect">
            <a:avLst/>
          </a:prstGeom>
          <a:noFill/>
        </p:spPr>
        <p:txBody>
          <a:bodyPr wrap="square" rtlCol="0">
            <a:spAutoFit/>
          </a:bodyPr>
          <a:lstStyle>
            <a:defPPr>
              <a:defRPr lang="en-US"/>
            </a:defPPr>
            <a:lvl1pPr>
              <a:defRPr sz="1600" i="1">
                <a:solidFill>
                  <a:srgbClr val="FF0000"/>
                </a:solidFill>
              </a:defRPr>
            </a:lvl1pPr>
          </a:lstStyle>
          <a:p>
            <a:r>
              <a:rPr lang="en-US" dirty="0"/>
              <a:t>Monitoring the effectiveness of quality interventions</a:t>
            </a:r>
          </a:p>
        </p:txBody>
      </p:sp>
      <p:cxnSp>
        <p:nvCxnSpPr>
          <p:cNvPr id="19" name="Straight Arrow Connector 18">
            <a:extLst>
              <a:ext uri="{FF2B5EF4-FFF2-40B4-BE49-F238E27FC236}">
                <a16:creationId xmlns:a16="http://schemas.microsoft.com/office/drawing/2014/main" id="{566F3EA9-49AE-0484-A5CD-4F6AC33163FD}"/>
              </a:ext>
            </a:extLst>
          </p:cNvPr>
          <p:cNvCxnSpPr/>
          <p:nvPr/>
        </p:nvCxnSpPr>
        <p:spPr>
          <a:xfrm flipH="1">
            <a:off x="2682240" y="1778861"/>
            <a:ext cx="5425440" cy="8252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3B3D216-8BC4-4F83-D30C-6C555F705316}"/>
              </a:ext>
            </a:extLst>
          </p:cNvPr>
          <p:cNvCxnSpPr>
            <a:cxnSpLocks/>
          </p:cNvCxnSpPr>
          <p:nvPr/>
        </p:nvCxnSpPr>
        <p:spPr>
          <a:xfrm flipH="1">
            <a:off x="2458720" y="3978345"/>
            <a:ext cx="5013960" cy="9890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Arrow: Right 21">
            <a:extLst>
              <a:ext uri="{FF2B5EF4-FFF2-40B4-BE49-F238E27FC236}">
                <a16:creationId xmlns:a16="http://schemas.microsoft.com/office/drawing/2014/main" id="{90427E4F-1B90-1EAE-2B25-FB8A977709B4}"/>
              </a:ext>
            </a:extLst>
          </p:cNvPr>
          <p:cNvSpPr/>
          <p:nvPr/>
        </p:nvSpPr>
        <p:spPr>
          <a:xfrm>
            <a:off x="3274060" y="5414664"/>
            <a:ext cx="411480" cy="42672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B2FDA272-EE0D-7407-11E2-D7374E45DB8A}"/>
              </a:ext>
            </a:extLst>
          </p:cNvPr>
          <p:cNvSpPr/>
          <p:nvPr/>
        </p:nvSpPr>
        <p:spPr>
          <a:xfrm>
            <a:off x="5481320" y="5437963"/>
            <a:ext cx="411480" cy="42672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1E55D3A2-9290-E3B3-75A1-60DE3F2F695E}"/>
              </a:ext>
            </a:extLst>
          </p:cNvPr>
          <p:cNvCxnSpPr>
            <a:cxnSpLocks/>
          </p:cNvCxnSpPr>
          <p:nvPr/>
        </p:nvCxnSpPr>
        <p:spPr>
          <a:xfrm flipH="1" flipV="1">
            <a:off x="2235200" y="3927544"/>
            <a:ext cx="4312920" cy="1182106"/>
          </a:xfrm>
          <a:prstGeom prst="straightConnector1">
            <a:avLst/>
          </a:prstGeom>
          <a:ln w="2857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8F3DB439-1C69-F08D-70EB-BA45EEAFD9C9}"/>
              </a:ext>
            </a:extLst>
          </p:cNvPr>
          <p:cNvSpPr txBox="1"/>
          <p:nvPr/>
        </p:nvSpPr>
        <p:spPr>
          <a:xfrm>
            <a:off x="10160000" y="745446"/>
            <a:ext cx="1615440" cy="1015663"/>
          </a:xfrm>
          <a:prstGeom prst="rect">
            <a:avLst/>
          </a:prstGeom>
          <a:noFill/>
        </p:spPr>
        <p:txBody>
          <a:bodyPr wrap="square" rtlCol="0">
            <a:spAutoFit/>
          </a:bodyPr>
          <a:lstStyle>
            <a:defPPr>
              <a:defRPr lang="en-US"/>
            </a:defPPr>
            <a:lvl1pPr>
              <a:defRPr sz="1600" i="1">
                <a:solidFill>
                  <a:srgbClr val="FF0000"/>
                </a:solidFill>
              </a:defRPr>
            </a:lvl1pPr>
          </a:lstStyle>
          <a:p>
            <a:r>
              <a:rPr lang="en-US" sz="2000" dirty="0"/>
              <a:t>What are we trying to accomplish?</a:t>
            </a:r>
          </a:p>
        </p:txBody>
      </p:sp>
      <p:sp>
        <p:nvSpPr>
          <p:cNvPr id="21" name="Right Brace 20">
            <a:extLst>
              <a:ext uri="{FF2B5EF4-FFF2-40B4-BE49-F238E27FC236}">
                <a16:creationId xmlns:a16="http://schemas.microsoft.com/office/drawing/2014/main" id="{F64985C4-40A4-5F39-61D6-E883BBCEBA69}"/>
              </a:ext>
            </a:extLst>
          </p:cNvPr>
          <p:cNvSpPr/>
          <p:nvPr/>
        </p:nvSpPr>
        <p:spPr>
          <a:xfrm>
            <a:off x="9550400" y="651797"/>
            <a:ext cx="589280" cy="1148975"/>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p>
        </p:txBody>
      </p:sp>
      <p:sp>
        <p:nvSpPr>
          <p:cNvPr id="24" name="TextBox 23">
            <a:extLst>
              <a:ext uri="{FF2B5EF4-FFF2-40B4-BE49-F238E27FC236}">
                <a16:creationId xmlns:a16="http://schemas.microsoft.com/office/drawing/2014/main" id="{F4E63A8D-ECB3-1970-DE43-13A92748AE33}"/>
              </a:ext>
            </a:extLst>
          </p:cNvPr>
          <p:cNvSpPr txBox="1"/>
          <p:nvPr/>
        </p:nvSpPr>
        <p:spPr>
          <a:xfrm>
            <a:off x="9164320" y="4883532"/>
            <a:ext cx="2103120" cy="1323439"/>
          </a:xfrm>
          <a:prstGeom prst="rect">
            <a:avLst/>
          </a:prstGeom>
          <a:noFill/>
        </p:spPr>
        <p:txBody>
          <a:bodyPr wrap="square" rtlCol="0">
            <a:spAutoFit/>
          </a:bodyPr>
          <a:lstStyle>
            <a:defPPr>
              <a:defRPr lang="en-US"/>
            </a:defPPr>
            <a:lvl1pPr>
              <a:defRPr sz="2000" i="1">
                <a:solidFill>
                  <a:srgbClr val="FF0000"/>
                </a:solidFill>
              </a:defRPr>
            </a:lvl1pPr>
          </a:lstStyle>
          <a:p>
            <a:r>
              <a:rPr lang="en-US" dirty="0"/>
              <a:t>What changes can we make that will result in improvement?</a:t>
            </a:r>
          </a:p>
        </p:txBody>
      </p:sp>
      <p:sp>
        <p:nvSpPr>
          <p:cNvPr id="25" name="Right Brace 24">
            <a:extLst>
              <a:ext uri="{FF2B5EF4-FFF2-40B4-BE49-F238E27FC236}">
                <a16:creationId xmlns:a16="http://schemas.microsoft.com/office/drawing/2014/main" id="{8EE9CEC8-DDF6-B7FD-1B92-F2A7E1CB06B5}"/>
              </a:ext>
            </a:extLst>
          </p:cNvPr>
          <p:cNvSpPr/>
          <p:nvPr/>
        </p:nvSpPr>
        <p:spPr>
          <a:xfrm>
            <a:off x="8524240" y="5053537"/>
            <a:ext cx="589280" cy="1148975"/>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p>
        </p:txBody>
      </p:sp>
    </p:spTree>
    <p:extLst>
      <p:ext uri="{BB962C8B-B14F-4D97-AF65-F5344CB8AC3E}">
        <p14:creationId xmlns:p14="http://schemas.microsoft.com/office/powerpoint/2010/main" val="300653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0-#ppt_w/2"/>
                                          </p:val>
                                        </p:tav>
                                        <p:tav tm="100000">
                                          <p:val>
                                            <p:strVal val="#ppt_x"/>
                                          </p:val>
                                        </p:tav>
                                      </p:tavLst>
                                    </p:anim>
                                    <p:anim calcmode="lin" valueType="num">
                                      <p:cBhvr additive="base">
                                        <p:cTn id="62" dur="500" fill="hold"/>
                                        <p:tgtEl>
                                          <p:spTgt spid="6"/>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0-#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0-#ppt_w/2"/>
                                          </p:val>
                                        </p:tav>
                                        <p:tav tm="100000">
                                          <p:val>
                                            <p:strVal val="#ppt_x"/>
                                          </p:val>
                                        </p:tav>
                                      </p:tavLst>
                                    </p:anim>
                                    <p:anim calcmode="lin" valueType="num">
                                      <p:cBhvr additive="base">
                                        <p:cTn id="76" dur="500" fill="hold"/>
                                        <p:tgtEl>
                                          <p:spTgt spid="2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0-#ppt_w/2"/>
                                          </p:val>
                                        </p:tav>
                                        <p:tav tm="100000">
                                          <p:val>
                                            <p:strVal val="#ppt_x"/>
                                          </p:val>
                                        </p:tav>
                                      </p:tavLst>
                                    </p:anim>
                                    <p:anim calcmode="lin" valueType="num">
                                      <p:cBhvr additive="base">
                                        <p:cTn id="80" dur="500" fill="hold"/>
                                        <p:tgtEl>
                                          <p:spTgt spid="13"/>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0-#ppt_w/2"/>
                                          </p:val>
                                        </p:tav>
                                        <p:tav tm="100000">
                                          <p:val>
                                            <p:strVal val="#ppt_x"/>
                                          </p:val>
                                        </p:tav>
                                      </p:tavLst>
                                    </p:anim>
                                    <p:anim calcmode="lin" valueType="num">
                                      <p:cBhvr additive="base">
                                        <p:cTn id="84" dur="500" fill="hold"/>
                                        <p:tgtEl>
                                          <p:spTgt spid="2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0-#ppt_w/2"/>
                                          </p:val>
                                        </p:tav>
                                        <p:tav tm="100000">
                                          <p:val>
                                            <p:strVal val="#ppt_x"/>
                                          </p:val>
                                        </p:tav>
                                      </p:tavLst>
                                    </p:anim>
                                    <p:anim calcmode="lin" valueType="num">
                                      <p:cBhvr additive="base">
                                        <p:cTn id="88" dur="500" fill="hold"/>
                                        <p:tgtEl>
                                          <p:spTgt spid="1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0-#ppt_w/2"/>
                                          </p:val>
                                        </p:tav>
                                        <p:tav tm="100000">
                                          <p:val>
                                            <p:strVal val="#ppt_x"/>
                                          </p:val>
                                        </p:tav>
                                      </p:tavLst>
                                    </p:anim>
                                    <p:anim calcmode="lin" valueType="num">
                                      <p:cBhvr additive="base">
                                        <p:cTn id="92" dur="500" fill="hold"/>
                                        <p:tgtEl>
                                          <p:spTgt spid="22"/>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additive="base">
                                        <p:cTn id="95" dur="500" fill="hold"/>
                                        <p:tgtEl>
                                          <p:spTgt spid="5"/>
                                        </p:tgtEl>
                                        <p:attrNameLst>
                                          <p:attrName>ppt_x</p:attrName>
                                        </p:attrNameLst>
                                      </p:cBhvr>
                                      <p:tavLst>
                                        <p:tav tm="0">
                                          <p:val>
                                            <p:strVal val="0-#ppt_w/2"/>
                                          </p:val>
                                        </p:tav>
                                        <p:tav tm="100000">
                                          <p:val>
                                            <p:strVal val="#ppt_x"/>
                                          </p:val>
                                        </p:tav>
                                      </p:tavLst>
                                    </p:anim>
                                    <p:anim calcmode="lin" valueType="num">
                                      <p:cBhvr additive="base">
                                        <p:cTn id="96" dur="500" fill="hold"/>
                                        <p:tgtEl>
                                          <p:spTgt spid="5"/>
                                        </p:tgtEl>
                                        <p:attrNameLst>
                                          <p:attrName>ppt_y</p:attrName>
                                        </p:attrNameLst>
                                      </p:cBhvr>
                                      <p:tavLst>
                                        <p:tav tm="0">
                                          <p:val>
                                            <p:strVal val="#ppt_y"/>
                                          </p:val>
                                        </p:tav>
                                        <p:tav tm="100000">
                                          <p:val>
                                            <p:strVal val="#ppt_y"/>
                                          </p:val>
                                        </p:tav>
                                      </p:tavLst>
                                    </p:anim>
                                  </p:childTnLst>
                                </p:cTn>
                              </p:par>
                              <p:par>
                                <p:cTn id="97" presetID="1" presetClass="entr" presetSubtype="0" fill="hold" nodeType="withEffect">
                                  <p:stCondLst>
                                    <p:cond delay="0"/>
                                  </p:stCondLst>
                                  <p:childTnLst>
                                    <p:set>
                                      <p:cBhvr>
                                        <p:cTn id="98" dur="1" fill="hold">
                                          <p:stCondLst>
                                            <p:cond delay="0"/>
                                          </p:stCondLst>
                                        </p:cTn>
                                        <p:tgtEl>
                                          <p:spTgt spid="2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1000" fill="hold"/>
                                        <p:tgtEl>
                                          <p:spTgt spid="33"/>
                                        </p:tgtEl>
                                        <p:attrNameLst>
                                          <p:attrName>ppt_w</p:attrName>
                                        </p:attrNameLst>
                                      </p:cBhvr>
                                      <p:tavLst>
                                        <p:tav tm="0">
                                          <p:val>
                                            <p:fltVal val="0"/>
                                          </p:val>
                                        </p:tav>
                                        <p:tav tm="100000">
                                          <p:val>
                                            <p:strVal val="#ppt_w"/>
                                          </p:val>
                                        </p:tav>
                                      </p:tavLst>
                                    </p:anim>
                                    <p:anim calcmode="lin" valueType="num">
                                      <p:cBhvr>
                                        <p:cTn id="104" dur="1000" fill="hold"/>
                                        <p:tgtEl>
                                          <p:spTgt spid="33"/>
                                        </p:tgtEl>
                                        <p:attrNameLst>
                                          <p:attrName>ppt_h</p:attrName>
                                        </p:attrNameLst>
                                      </p:cBhvr>
                                      <p:tavLst>
                                        <p:tav tm="0">
                                          <p:val>
                                            <p:fltVal val="0"/>
                                          </p:val>
                                        </p:tav>
                                        <p:tav tm="100000">
                                          <p:val>
                                            <p:strVal val="#ppt_h"/>
                                          </p:val>
                                        </p:tav>
                                      </p:tavLst>
                                    </p:anim>
                                    <p:anim calcmode="lin" valueType="num">
                                      <p:cBhvr>
                                        <p:cTn id="105" dur="1000" fill="hold"/>
                                        <p:tgtEl>
                                          <p:spTgt spid="33"/>
                                        </p:tgtEl>
                                        <p:attrNameLst>
                                          <p:attrName>style.rotation</p:attrName>
                                        </p:attrNameLst>
                                      </p:cBhvr>
                                      <p:tavLst>
                                        <p:tav tm="0">
                                          <p:val>
                                            <p:fltVal val="90"/>
                                          </p:val>
                                        </p:tav>
                                        <p:tav tm="100000">
                                          <p:val>
                                            <p:fltVal val="0"/>
                                          </p:val>
                                        </p:tav>
                                      </p:tavLst>
                                    </p:anim>
                                    <p:animEffect transition="in" filter="fade">
                                      <p:cBhvr>
                                        <p:cTn id="106" dur="1000"/>
                                        <p:tgtEl>
                                          <p:spTgt spid="33"/>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p:cTn id="109" dur="1000" fill="hold"/>
                                        <p:tgtEl>
                                          <p:spTgt spid="17"/>
                                        </p:tgtEl>
                                        <p:attrNameLst>
                                          <p:attrName>ppt_w</p:attrName>
                                        </p:attrNameLst>
                                      </p:cBhvr>
                                      <p:tavLst>
                                        <p:tav tm="0">
                                          <p:val>
                                            <p:fltVal val="0"/>
                                          </p:val>
                                        </p:tav>
                                        <p:tav tm="100000">
                                          <p:val>
                                            <p:strVal val="#ppt_w"/>
                                          </p:val>
                                        </p:tav>
                                      </p:tavLst>
                                    </p:anim>
                                    <p:anim calcmode="lin" valueType="num">
                                      <p:cBhvr>
                                        <p:cTn id="110" dur="1000" fill="hold"/>
                                        <p:tgtEl>
                                          <p:spTgt spid="17"/>
                                        </p:tgtEl>
                                        <p:attrNameLst>
                                          <p:attrName>ppt_h</p:attrName>
                                        </p:attrNameLst>
                                      </p:cBhvr>
                                      <p:tavLst>
                                        <p:tav tm="0">
                                          <p:val>
                                            <p:fltVal val="0"/>
                                          </p:val>
                                        </p:tav>
                                        <p:tav tm="100000">
                                          <p:val>
                                            <p:strVal val="#ppt_h"/>
                                          </p:val>
                                        </p:tav>
                                      </p:tavLst>
                                    </p:anim>
                                    <p:anim calcmode="lin" valueType="num">
                                      <p:cBhvr>
                                        <p:cTn id="111" dur="1000" fill="hold"/>
                                        <p:tgtEl>
                                          <p:spTgt spid="17"/>
                                        </p:tgtEl>
                                        <p:attrNameLst>
                                          <p:attrName>style.rotation</p:attrName>
                                        </p:attrNameLst>
                                      </p:cBhvr>
                                      <p:tavLst>
                                        <p:tav tm="0">
                                          <p:val>
                                            <p:fltVal val="90"/>
                                          </p:val>
                                        </p:tav>
                                        <p:tav tm="100000">
                                          <p:val>
                                            <p:fltVal val="0"/>
                                          </p:val>
                                        </p:tav>
                                      </p:tavLst>
                                    </p:anim>
                                    <p:animEffect transition="in" filter="fade">
                                      <p:cBhvr>
                                        <p:cTn id="1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2" grpId="0" animBg="1"/>
      <p:bldP spid="13" grpId="0" animBg="1"/>
      <p:bldP spid="14" grpId="0" animBg="1"/>
      <p:bldP spid="2" grpId="0" animBg="1"/>
      <p:bldP spid="3" grpId="0" animBg="1"/>
      <p:bldP spid="15" grpId="0" animBg="1"/>
      <p:bldP spid="16" grpId="0" animBg="1"/>
      <p:bldP spid="17" grpId="0"/>
      <p:bldP spid="22" grpId="0" animBg="1"/>
      <p:bldP spid="23" grpId="0" animBg="1"/>
      <p:bldP spid="18" grpId="0"/>
      <p:bldP spid="21" grpId="0" animBg="1"/>
      <p:bldP spid="24"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6F43-42B2-9B58-3B38-24D6B5FCFDA8}"/>
              </a:ext>
            </a:extLst>
          </p:cNvPr>
          <p:cNvSpPr>
            <a:spLocks noGrp="1"/>
          </p:cNvSpPr>
          <p:nvPr>
            <p:ph type="title"/>
          </p:nvPr>
        </p:nvSpPr>
        <p:spPr/>
        <p:txBody>
          <a:bodyPr/>
          <a:lstStyle/>
          <a:p>
            <a:r>
              <a:rPr lang="en-US" dirty="0"/>
              <a:t>Software Tools for QA vs QI</a:t>
            </a:r>
          </a:p>
        </p:txBody>
      </p:sp>
      <p:sp>
        <p:nvSpPr>
          <p:cNvPr id="3" name="Content Placeholder 2">
            <a:extLst>
              <a:ext uri="{FF2B5EF4-FFF2-40B4-BE49-F238E27FC236}">
                <a16:creationId xmlns:a16="http://schemas.microsoft.com/office/drawing/2014/main" id="{0A2804B9-B530-7769-C076-B2483B558ACB}"/>
              </a:ext>
            </a:extLst>
          </p:cNvPr>
          <p:cNvSpPr>
            <a:spLocks noGrp="1"/>
          </p:cNvSpPr>
          <p:nvPr>
            <p:ph idx="1"/>
          </p:nvPr>
        </p:nvSpPr>
        <p:spPr/>
        <p:txBody>
          <a:bodyPr/>
          <a:lstStyle/>
          <a:p>
            <a:r>
              <a:rPr lang="en-US" b="1" dirty="0"/>
              <a:t>Quality Assurance (QA) </a:t>
            </a:r>
            <a:r>
              <a:rPr lang="en-US" dirty="0"/>
              <a:t>software tools focus on ensuring compliance with established standards</a:t>
            </a:r>
          </a:p>
          <a:p>
            <a:endParaRPr lang="en-US" dirty="0"/>
          </a:p>
          <a:p>
            <a:r>
              <a:rPr lang="en-US" b="1" dirty="0"/>
              <a:t>Quality Improvement (QI) </a:t>
            </a:r>
            <a:r>
              <a:rPr lang="en-US" dirty="0"/>
              <a:t>software tools focus on identifying opportunities for improvement and implementing strategies to improve patient outcomes</a:t>
            </a:r>
          </a:p>
        </p:txBody>
      </p:sp>
    </p:spTree>
    <p:extLst>
      <p:ext uri="{BB962C8B-B14F-4D97-AF65-F5344CB8AC3E}">
        <p14:creationId xmlns:p14="http://schemas.microsoft.com/office/powerpoint/2010/main" val="4266984967"/>
      </p:ext>
    </p:extLst>
  </p:cSld>
  <p:clrMapOvr>
    <a:masterClrMapping/>
  </p:clrMapOvr>
</p:sld>
</file>

<file path=ppt/theme/theme1.xml><?xml version="1.0" encoding="utf-8"?>
<a:theme xmlns:a="http://schemas.openxmlformats.org/drawingml/2006/main" name="Title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4EBB29F4-1F92-1D49-970C-AF967A46630F}" vid="{CB85C1CF-918D-0541-810E-767D5EA066D6}"/>
    </a:ext>
  </a:extLst>
</a:theme>
</file>

<file path=ppt/theme/theme2.xml><?xml version="1.0" encoding="utf-8"?>
<a:theme xmlns:a="http://schemas.openxmlformats.org/drawingml/2006/main" name="Intros/Outros">
  <a:themeElements>
    <a:clrScheme name="Aliados Health">
      <a:dk1>
        <a:srgbClr val="4C4B4D"/>
      </a:dk1>
      <a:lt1>
        <a:srgbClr val="FEFFFE"/>
      </a:lt1>
      <a:dk2>
        <a:srgbClr val="95989B"/>
      </a:dk2>
      <a:lt2>
        <a:srgbClr val="F69634"/>
      </a:lt2>
      <a:accent1>
        <a:srgbClr val="325193"/>
      </a:accent1>
      <a:accent2>
        <a:srgbClr val="F69634"/>
      </a:accent2>
      <a:accent3>
        <a:srgbClr val="5888C4"/>
      </a:accent3>
      <a:accent4>
        <a:srgbClr val="F0613A"/>
      </a:accent4>
      <a:accent5>
        <a:srgbClr val="FEFFFE"/>
      </a:accent5>
      <a:accent6>
        <a:srgbClr val="FEFFFE"/>
      </a:accent6>
      <a:hlink>
        <a:srgbClr val="325193"/>
      </a:hlink>
      <a:folHlink>
        <a:srgbClr val="E570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4EBB29F4-1F92-1D49-970C-AF967A46630F}" vid="{9EEB8DB6-A442-2B44-9070-68A359B730E2}"/>
    </a:ext>
  </a:extLst>
</a:theme>
</file>

<file path=ppt/theme/theme3.xml><?xml version="1.0" encoding="utf-8"?>
<a:theme xmlns:a="http://schemas.openxmlformats.org/drawingml/2006/main" name="Content Layouts">
  <a:themeElements>
    <a:clrScheme name="Aliados Health">
      <a:dk1>
        <a:srgbClr val="4C4B4D"/>
      </a:dk1>
      <a:lt1>
        <a:srgbClr val="FEFFFE"/>
      </a:lt1>
      <a:dk2>
        <a:srgbClr val="95989B"/>
      </a:dk2>
      <a:lt2>
        <a:srgbClr val="F69634"/>
      </a:lt2>
      <a:accent1>
        <a:srgbClr val="325193"/>
      </a:accent1>
      <a:accent2>
        <a:srgbClr val="F69634"/>
      </a:accent2>
      <a:accent3>
        <a:srgbClr val="5888C4"/>
      </a:accent3>
      <a:accent4>
        <a:srgbClr val="F0613A"/>
      </a:accent4>
      <a:accent5>
        <a:srgbClr val="FEFFFE"/>
      </a:accent5>
      <a:accent6>
        <a:srgbClr val="FEFFFE"/>
      </a:accent6>
      <a:hlink>
        <a:srgbClr val="325193"/>
      </a:hlink>
      <a:folHlink>
        <a:srgbClr val="E570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4EBB29F4-1F92-1D49-970C-AF967A46630F}" vid="{4102087D-B576-4B44-B52F-737BCD1E59CA}"/>
    </a:ext>
  </a:extLst>
</a:theme>
</file>

<file path=ppt/theme/theme4.xml><?xml version="1.0" encoding="utf-8"?>
<a:theme xmlns:a="http://schemas.openxmlformats.org/drawingml/2006/main" name="E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4EBB29F4-1F92-1D49-970C-AF967A46630F}" vid="{9D25A41B-A550-0649-BB1B-F075B7BD97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0aa8aea-52a6-4707-aa26-230d17fa29d3">
      <UserInfo>
        <DisplayName>Jennifer Simpson</DisplayName>
        <AccountId>18</AccountId>
        <AccountType/>
      </UserInfo>
      <UserInfo>
        <DisplayName>Catherine Saar</DisplayName>
        <AccountId>88</AccountId>
        <AccountType/>
      </UserInfo>
    </SharedWithUsers>
    <lcf76f155ced4ddcb4097134ff3c332f xmlns="7e2ec103-8b95-4f4a-a3e6-8ece90e0694c">
      <Terms xmlns="http://schemas.microsoft.com/office/infopath/2007/PartnerControls"/>
    </lcf76f155ced4ddcb4097134ff3c332f>
    <TaxCatchAll xmlns="b0aa8aea-52a6-4707-aa26-230d17fa29d3"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EAC01314B3EA49966A8E487A3694F4" ma:contentTypeVersion="17" ma:contentTypeDescription="Create a new document." ma:contentTypeScope="" ma:versionID="d728250e7dd3456e40a73cc2d08d8901">
  <xsd:schema xmlns:xsd="http://www.w3.org/2001/XMLSchema" xmlns:xs="http://www.w3.org/2001/XMLSchema" xmlns:p="http://schemas.microsoft.com/office/2006/metadata/properties" xmlns:ns1="http://schemas.microsoft.com/sharepoint/v3" xmlns:ns2="b0aa8aea-52a6-4707-aa26-230d17fa29d3" xmlns:ns3="7e2ec103-8b95-4f4a-a3e6-8ece90e0694c" targetNamespace="http://schemas.microsoft.com/office/2006/metadata/properties" ma:root="true" ma:fieldsID="d20442619b30052d424f9ad191784bca" ns1:_="" ns2:_="" ns3:_="">
    <xsd:import namespace="http://schemas.microsoft.com/sharepoint/v3"/>
    <xsd:import namespace="b0aa8aea-52a6-4707-aa26-230d17fa29d3"/>
    <xsd:import namespace="7e2ec103-8b95-4f4a-a3e6-8ece90e0694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aa8aea-52a6-4707-aa26-230d17fa29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5fca253-1587-4b4d-a0d2-c0451468fcf8}" ma:internalName="TaxCatchAll" ma:showField="CatchAllData" ma:web="b0aa8aea-52a6-4707-aa26-230d17fa29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e2ec103-8b95-4f4a-a3e6-8ece90e0694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1865156-d710-4da6-b710-6cc643b2c65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8A4DDA-067C-44FB-BE95-28D7C0CD8F66}">
  <ds:schemaRefs>
    <ds:schemaRef ds:uri="http://schemas.microsoft.com/sharepoint/v3/contenttype/forms"/>
  </ds:schemaRefs>
</ds:datastoreItem>
</file>

<file path=customXml/itemProps2.xml><?xml version="1.0" encoding="utf-8"?>
<ds:datastoreItem xmlns:ds="http://schemas.openxmlformats.org/officeDocument/2006/customXml" ds:itemID="{663213F9-AD08-4F06-8260-E99D5F6CA7D4}">
  <ds:schemaRefs>
    <ds:schemaRef ds:uri="http://www.w3.org/XML/1998/namespace"/>
    <ds:schemaRef ds:uri="7e2ec103-8b95-4f4a-a3e6-8ece90e0694c"/>
    <ds:schemaRef ds:uri="http://purl.org/dc/dcmitype/"/>
    <ds:schemaRef ds:uri="http://purl.org/dc/term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b0aa8aea-52a6-4707-aa26-230d17fa29d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FC525FA1-3737-483B-8070-F4A9F4F5CC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aa8aea-52a6-4707-aa26-230d17fa29d3"/>
    <ds:schemaRef ds:uri="7e2ec103-8b95-4f4a-a3e6-8ece90e069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Aliados-PPT-Template</Template>
  <TotalTime>226</TotalTime>
  <Words>2844</Words>
  <Application>Microsoft Office PowerPoint</Application>
  <PresentationFormat>Widescreen</PresentationFormat>
  <Paragraphs>283</Paragraphs>
  <Slides>57</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57</vt:i4>
      </vt:variant>
    </vt:vector>
  </HeadingPairs>
  <TitlesOfParts>
    <vt:vector size="66" baseType="lpstr">
      <vt:lpstr>Arial</vt:lpstr>
      <vt:lpstr>Calibri</vt:lpstr>
      <vt:lpstr>Open Sans</vt:lpstr>
      <vt:lpstr>Source Sans Pro</vt:lpstr>
      <vt:lpstr>Wingdings</vt:lpstr>
      <vt:lpstr>Title Page</vt:lpstr>
      <vt:lpstr>Intros/Outros</vt:lpstr>
      <vt:lpstr>Content Layouts</vt:lpstr>
      <vt:lpstr>End</vt:lpstr>
      <vt:lpstr>Back to Basics: Using Relevant To View and Interpret Data</vt:lpstr>
      <vt:lpstr>Agenda</vt:lpstr>
      <vt:lpstr>Introduction</vt:lpstr>
      <vt:lpstr>The Context of Quality Management</vt:lpstr>
      <vt:lpstr>Focus on Quality</vt:lpstr>
      <vt:lpstr>Components of Project Quality Management</vt:lpstr>
      <vt:lpstr>Model for Continual Performance Improvement</vt:lpstr>
      <vt:lpstr>PowerPoint Presentation</vt:lpstr>
      <vt:lpstr>Software Tools for QA vs QI</vt:lpstr>
      <vt:lpstr>The Data-Driven QA/QI Process at a Health Center</vt:lpstr>
      <vt:lpstr>Quality Assurance (QA): Relevant Tools to Visualize Summary Data</vt:lpstr>
      <vt:lpstr>Relevant Tools to Visualize Summary Data</vt:lpstr>
      <vt:lpstr>Part A. Quality Measures</vt:lpstr>
      <vt:lpstr>Viewing Measure Results</vt:lpstr>
      <vt:lpstr>PowerPoint Presentation</vt:lpstr>
      <vt:lpstr>Measurement Period Options</vt:lpstr>
      <vt:lpstr>Available Data Filters</vt:lpstr>
      <vt:lpstr>PowerPoint Presentation</vt:lpstr>
      <vt:lpstr>Display Chart Breakdown</vt:lpstr>
      <vt:lpstr>PowerPoint Presentation</vt:lpstr>
      <vt:lpstr>PowerPoint Presentation</vt:lpstr>
      <vt:lpstr>PowerPoint Presentation</vt:lpstr>
      <vt:lpstr>Compliance Trend Graph Comparison</vt:lpstr>
      <vt:lpstr>Display Patient Information From Measure Screens</vt:lpstr>
      <vt:lpstr>PowerPoint Presentation</vt:lpstr>
      <vt:lpstr>Data Validation</vt:lpstr>
      <vt:lpstr>Overview of Quality Measure Results</vt:lpstr>
      <vt:lpstr>Part B. Dashboards</vt:lpstr>
      <vt:lpstr>A Dashboard is Composed of “Tiles”</vt:lpstr>
      <vt:lpstr>Hover Over Data Points, Click on Trend Lines or Click on the Legend</vt:lpstr>
      <vt:lpstr>Other Kinds of Graphs/Tables Available</vt:lpstr>
      <vt:lpstr>Part C. Reports</vt:lpstr>
      <vt:lpstr>Report Design</vt:lpstr>
      <vt:lpstr>Report Components</vt:lpstr>
      <vt:lpstr>Example of a Data Grid</vt:lpstr>
      <vt:lpstr>Data Grid Display Options</vt:lpstr>
      <vt:lpstr>Report Summary Display</vt:lpstr>
      <vt:lpstr>Pivot Table Example (From Report Results Screen)</vt:lpstr>
      <vt:lpstr>PowerPoint Presentation</vt:lpstr>
      <vt:lpstr>Part D. Visit Calendar</vt:lpstr>
      <vt:lpstr>Components of the Visit Calendar</vt:lpstr>
      <vt:lpstr>Breakdown Graph Display Options</vt:lpstr>
      <vt:lpstr>Add Filters and Visit Universe</vt:lpstr>
      <vt:lpstr>The Calendar in Visit Calendar </vt:lpstr>
      <vt:lpstr>Quality Improvement (QI):  Relevant Tools to Display Data for Individual Patients</vt:lpstr>
      <vt:lpstr>Relevant Tools for Individual Patients</vt:lpstr>
      <vt:lpstr>Part E. Reports (#2)</vt:lpstr>
      <vt:lpstr>Part F. Data Explorer </vt:lpstr>
      <vt:lpstr>Start With a Base Element</vt:lpstr>
      <vt:lpstr>Add Columns to Display</vt:lpstr>
      <vt:lpstr>Add Filter(s)</vt:lpstr>
      <vt:lpstr>Other Filters, Depending on Base Element</vt:lpstr>
      <vt:lpstr>Part G. Population Explorer</vt:lpstr>
      <vt:lpstr>Select a Combination of Built-In Filters</vt:lpstr>
      <vt:lpstr>Use And/Or Logic to Combine the Filters</vt:lpstr>
      <vt:lpstr>Session This Afternoon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BT Jamms</dc:creator>
  <cp:lastModifiedBy>BT Jamms</cp:lastModifiedBy>
  <cp:revision>14</cp:revision>
  <cp:lastPrinted>2019-04-12T18:30:46Z</cp:lastPrinted>
  <dcterms:created xsi:type="dcterms:W3CDTF">2025-05-05T21:37:54Z</dcterms:created>
  <dcterms:modified xsi:type="dcterms:W3CDTF">2025-05-06T04:26:45Z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0x01010023652567347C4F4381C2DBBD8D0FCB5C</vt:lpwstr>
  </property>
  <property fmtid="{D5CDD505-2E9C-101B-9397-08002B2CF9AE}" pid="3" name="MediaServiceImageTags">
    <vt:lpwstr/>
  </property>
</Properties>
</file>