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00" r:id="rId2"/>
  </p:sldIdLst>
  <p:sldSz cx="21945600" cy="32918400"/>
  <p:notesSz cx="7010400" cy="12039600"/>
  <p:defaultTextStyle>
    <a:defPPr>
      <a:defRPr lang="en-US"/>
    </a:defPPr>
    <a:lvl1pPr marL="0" algn="l" defTabSz="1559173" rtl="0" eaLnBrk="1" latinLnBrk="0" hangingPunct="1">
      <a:defRPr sz="3070" kern="1200">
        <a:solidFill>
          <a:schemeClr val="tx1"/>
        </a:solidFill>
        <a:latin typeface="+mn-lt"/>
        <a:ea typeface="+mn-ea"/>
        <a:cs typeface="+mn-cs"/>
      </a:defRPr>
    </a:lvl1pPr>
    <a:lvl2pPr marL="779587" algn="l" defTabSz="1559173" rtl="0" eaLnBrk="1" latinLnBrk="0" hangingPunct="1">
      <a:defRPr sz="3070" kern="1200">
        <a:solidFill>
          <a:schemeClr val="tx1"/>
        </a:solidFill>
        <a:latin typeface="+mn-lt"/>
        <a:ea typeface="+mn-ea"/>
        <a:cs typeface="+mn-cs"/>
      </a:defRPr>
    </a:lvl2pPr>
    <a:lvl3pPr marL="1559173" algn="l" defTabSz="1559173" rtl="0" eaLnBrk="1" latinLnBrk="0" hangingPunct="1">
      <a:defRPr sz="3070" kern="1200">
        <a:solidFill>
          <a:schemeClr val="tx1"/>
        </a:solidFill>
        <a:latin typeface="+mn-lt"/>
        <a:ea typeface="+mn-ea"/>
        <a:cs typeface="+mn-cs"/>
      </a:defRPr>
    </a:lvl3pPr>
    <a:lvl4pPr marL="2338762" algn="l" defTabSz="1559173" rtl="0" eaLnBrk="1" latinLnBrk="0" hangingPunct="1">
      <a:defRPr sz="3070" kern="1200">
        <a:solidFill>
          <a:schemeClr val="tx1"/>
        </a:solidFill>
        <a:latin typeface="+mn-lt"/>
        <a:ea typeface="+mn-ea"/>
        <a:cs typeface="+mn-cs"/>
      </a:defRPr>
    </a:lvl4pPr>
    <a:lvl5pPr marL="3118347" algn="l" defTabSz="1559173" rtl="0" eaLnBrk="1" latinLnBrk="0" hangingPunct="1">
      <a:defRPr sz="3070" kern="1200">
        <a:solidFill>
          <a:schemeClr val="tx1"/>
        </a:solidFill>
        <a:latin typeface="+mn-lt"/>
        <a:ea typeface="+mn-ea"/>
        <a:cs typeface="+mn-cs"/>
      </a:defRPr>
    </a:lvl5pPr>
    <a:lvl6pPr marL="3897934" algn="l" defTabSz="1559173" rtl="0" eaLnBrk="1" latinLnBrk="0" hangingPunct="1">
      <a:defRPr sz="3070" kern="1200">
        <a:solidFill>
          <a:schemeClr val="tx1"/>
        </a:solidFill>
        <a:latin typeface="+mn-lt"/>
        <a:ea typeface="+mn-ea"/>
        <a:cs typeface="+mn-cs"/>
      </a:defRPr>
    </a:lvl6pPr>
    <a:lvl7pPr marL="4677522" algn="l" defTabSz="1559173" rtl="0" eaLnBrk="1" latinLnBrk="0" hangingPunct="1">
      <a:defRPr sz="3070" kern="1200">
        <a:solidFill>
          <a:schemeClr val="tx1"/>
        </a:solidFill>
        <a:latin typeface="+mn-lt"/>
        <a:ea typeface="+mn-ea"/>
        <a:cs typeface="+mn-cs"/>
      </a:defRPr>
    </a:lvl7pPr>
    <a:lvl8pPr marL="5457109" algn="l" defTabSz="1559173" rtl="0" eaLnBrk="1" latinLnBrk="0" hangingPunct="1">
      <a:defRPr sz="3070" kern="1200">
        <a:solidFill>
          <a:schemeClr val="tx1"/>
        </a:solidFill>
        <a:latin typeface="+mn-lt"/>
        <a:ea typeface="+mn-ea"/>
        <a:cs typeface="+mn-cs"/>
      </a:defRPr>
    </a:lvl8pPr>
    <a:lvl9pPr marL="6236697" algn="l" defTabSz="1559173" rtl="0" eaLnBrk="1" latinLnBrk="0" hangingPunct="1">
      <a:defRPr sz="307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16" userDrawn="1">
          <p15:clr>
            <a:srgbClr val="A4A3A4"/>
          </p15:clr>
        </p15:guide>
        <p15:guide id="2" pos="3929"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le Rosaschi" initials="MR" lastIdx="1" clrIdx="0">
    <p:extLst>
      <p:ext uri="{19B8F6BF-5375-455C-9EA6-DF929625EA0E}">
        <p15:presenceInfo xmlns:p15="http://schemas.microsoft.com/office/powerpoint/2012/main" userId="S-1-5-21-1606980848-1035525444-725345543-3278" providerId="AD"/>
      </p:ext>
    </p:extLst>
  </p:cmAuthor>
  <p:cmAuthor id="2" name="Edye Kuyper" initials="EK" lastIdx="4" clrIdx="1">
    <p:extLst>
      <p:ext uri="{19B8F6BF-5375-455C-9EA6-DF929625EA0E}">
        <p15:presenceInfo xmlns:p15="http://schemas.microsoft.com/office/powerpoint/2012/main" userId="S::edyek@communicarehc.org::76a93858-3b49-475a-b433-3148aa7359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6840"/>
    <a:srgbClr val="009E47"/>
    <a:srgbClr val="EC3E39"/>
    <a:srgbClr val="00A7AD"/>
    <a:srgbClr val="96C129"/>
    <a:srgbClr val="8E9196"/>
    <a:srgbClr val="3E938F"/>
    <a:srgbClr val="B7B9BC"/>
    <a:srgbClr val="B1B458"/>
    <a:srgbClr val="3185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23" autoAdjust="0"/>
    <p:restoredTop sz="94660"/>
  </p:normalViewPr>
  <p:slideViewPr>
    <p:cSldViewPr>
      <p:cViewPr>
        <p:scale>
          <a:sx n="50" d="100"/>
          <a:sy n="50" d="100"/>
        </p:scale>
        <p:origin x="475" y="29"/>
      </p:cViewPr>
      <p:guideLst>
        <p:guide orient="horz" pos="4716"/>
        <p:guide pos="392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6044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1"/>
            <a:ext cx="3038475" cy="604447"/>
          </a:xfrm>
          <a:prstGeom prst="rect">
            <a:avLst/>
          </a:prstGeom>
        </p:spPr>
        <p:txBody>
          <a:bodyPr vert="horz" lIns="91440" tIns="45720" rIns="91440" bIns="45720" rtlCol="0"/>
          <a:lstStyle>
            <a:lvl1pPr algn="r">
              <a:defRPr sz="1200"/>
            </a:lvl1pPr>
          </a:lstStyle>
          <a:p>
            <a:fld id="{4E590E8B-5F8C-49B7-9C37-0C128B433E2E}" type="datetimeFigureOut">
              <a:rPr lang="en-US" smtClean="0"/>
              <a:t>1/8/2021</a:t>
            </a:fld>
            <a:endParaRPr lang="en-US"/>
          </a:p>
        </p:txBody>
      </p:sp>
      <p:sp>
        <p:nvSpPr>
          <p:cNvPr id="4" name="Slide Image Placeholder 3"/>
          <p:cNvSpPr>
            <a:spLocks noGrp="1" noRot="1" noChangeAspect="1"/>
          </p:cNvSpPr>
          <p:nvPr>
            <p:ph type="sldImg" idx="2"/>
          </p:nvPr>
        </p:nvSpPr>
        <p:spPr>
          <a:xfrm>
            <a:off x="2151063" y="1504950"/>
            <a:ext cx="2708275" cy="40624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5793647"/>
            <a:ext cx="5607050" cy="474100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11435154"/>
            <a:ext cx="3038475" cy="6044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11435154"/>
            <a:ext cx="3038475" cy="604447"/>
          </a:xfrm>
          <a:prstGeom prst="rect">
            <a:avLst/>
          </a:prstGeom>
        </p:spPr>
        <p:txBody>
          <a:bodyPr vert="horz" lIns="91440" tIns="45720" rIns="91440" bIns="45720" rtlCol="0" anchor="b"/>
          <a:lstStyle>
            <a:lvl1pPr algn="r">
              <a:defRPr sz="1200"/>
            </a:lvl1pPr>
          </a:lstStyle>
          <a:p>
            <a:fld id="{D4F5C189-4464-4E25-B622-3CF63E0DECDF}" type="slidenum">
              <a:rPr lang="en-US" smtClean="0"/>
              <a:t>‹#›</a:t>
            </a:fld>
            <a:endParaRPr lang="en-US"/>
          </a:p>
        </p:txBody>
      </p:sp>
    </p:spTree>
    <p:extLst>
      <p:ext uri="{BB962C8B-B14F-4D97-AF65-F5344CB8AC3E}">
        <p14:creationId xmlns:p14="http://schemas.microsoft.com/office/powerpoint/2010/main" val="2020400091"/>
      </p:ext>
    </p:extLst>
  </p:cSld>
  <p:clrMap bg1="lt1" tx1="dk1" bg2="lt2" tx2="dk2" accent1="accent1" accent2="accent2" accent3="accent3" accent4="accent4" accent5="accent5" accent6="accent6" hlink="hlink" folHlink="folHlink"/>
  <p:notesStyle>
    <a:lvl1pPr marL="0" algn="l" defTabSz="1306155" rtl="0" eaLnBrk="1" latinLnBrk="0" hangingPunct="1">
      <a:defRPr sz="1714" kern="1200">
        <a:solidFill>
          <a:schemeClr val="tx1"/>
        </a:solidFill>
        <a:latin typeface="+mn-lt"/>
        <a:ea typeface="+mn-ea"/>
        <a:cs typeface="+mn-cs"/>
      </a:defRPr>
    </a:lvl1pPr>
    <a:lvl2pPr marL="653077" algn="l" defTabSz="1306155" rtl="0" eaLnBrk="1" latinLnBrk="0" hangingPunct="1">
      <a:defRPr sz="1714" kern="1200">
        <a:solidFill>
          <a:schemeClr val="tx1"/>
        </a:solidFill>
        <a:latin typeface="+mn-lt"/>
        <a:ea typeface="+mn-ea"/>
        <a:cs typeface="+mn-cs"/>
      </a:defRPr>
    </a:lvl2pPr>
    <a:lvl3pPr marL="1306155" algn="l" defTabSz="1306155" rtl="0" eaLnBrk="1" latinLnBrk="0" hangingPunct="1">
      <a:defRPr sz="1714" kern="1200">
        <a:solidFill>
          <a:schemeClr val="tx1"/>
        </a:solidFill>
        <a:latin typeface="+mn-lt"/>
        <a:ea typeface="+mn-ea"/>
        <a:cs typeface="+mn-cs"/>
      </a:defRPr>
    </a:lvl3pPr>
    <a:lvl4pPr marL="1959233" algn="l" defTabSz="1306155" rtl="0" eaLnBrk="1" latinLnBrk="0" hangingPunct="1">
      <a:defRPr sz="1714" kern="1200">
        <a:solidFill>
          <a:schemeClr val="tx1"/>
        </a:solidFill>
        <a:latin typeface="+mn-lt"/>
        <a:ea typeface="+mn-ea"/>
        <a:cs typeface="+mn-cs"/>
      </a:defRPr>
    </a:lvl4pPr>
    <a:lvl5pPr marL="2612311" algn="l" defTabSz="1306155" rtl="0" eaLnBrk="1" latinLnBrk="0" hangingPunct="1">
      <a:defRPr sz="1714" kern="1200">
        <a:solidFill>
          <a:schemeClr val="tx1"/>
        </a:solidFill>
        <a:latin typeface="+mn-lt"/>
        <a:ea typeface="+mn-ea"/>
        <a:cs typeface="+mn-cs"/>
      </a:defRPr>
    </a:lvl5pPr>
    <a:lvl6pPr marL="3265388" algn="l" defTabSz="1306155" rtl="0" eaLnBrk="1" latinLnBrk="0" hangingPunct="1">
      <a:defRPr sz="1714" kern="1200">
        <a:solidFill>
          <a:schemeClr val="tx1"/>
        </a:solidFill>
        <a:latin typeface="+mn-lt"/>
        <a:ea typeface="+mn-ea"/>
        <a:cs typeface="+mn-cs"/>
      </a:defRPr>
    </a:lvl6pPr>
    <a:lvl7pPr marL="3918465" algn="l" defTabSz="1306155" rtl="0" eaLnBrk="1" latinLnBrk="0" hangingPunct="1">
      <a:defRPr sz="1714" kern="1200">
        <a:solidFill>
          <a:schemeClr val="tx1"/>
        </a:solidFill>
        <a:latin typeface="+mn-lt"/>
        <a:ea typeface="+mn-ea"/>
        <a:cs typeface="+mn-cs"/>
      </a:defRPr>
    </a:lvl7pPr>
    <a:lvl8pPr marL="4571543" algn="l" defTabSz="1306155" rtl="0" eaLnBrk="1" latinLnBrk="0" hangingPunct="1">
      <a:defRPr sz="1714" kern="1200">
        <a:solidFill>
          <a:schemeClr val="tx1"/>
        </a:solidFill>
        <a:latin typeface="+mn-lt"/>
        <a:ea typeface="+mn-ea"/>
        <a:cs typeface="+mn-cs"/>
      </a:defRPr>
    </a:lvl8pPr>
    <a:lvl9pPr marL="5224620" algn="l" defTabSz="1306155" rtl="0" eaLnBrk="1" latinLnBrk="0" hangingPunct="1">
      <a:defRPr sz="171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504950"/>
            <a:ext cx="2708275" cy="40624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F5C189-4464-4E25-B622-3CF63E0DECDF}" type="slidenum">
              <a:rPr lang="en-US" smtClean="0"/>
              <a:t>1</a:t>
            </a:fld>
            <a:endParaRPr lang="en-US"/>
          </a:p>
        </p:txBody>
      </p:sp>
    </p:spTree>
    <p:extLst>
      <p:ext uri="{BB962C8B-B14F-4D97-AF65-F5344CB8AC3E}">
        <p14:creationId xmlns:p14="http://schemas.microsoft.com/office/powerpoint/2010/main" val="10261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645920" y="10204707"/>
            <a:ext cx="18653760" cy="107721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3291840" y="18434311"/>
            <a:ext cx="153619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1/8/2021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193124" y="1504116"/>
            <a:ext cx="19559361" cy="1436227"/>
          </a:xfrm>
        </p:spPr>
        <p:txBody>
          <a:bodyPr lIns="0" tIns="0" rIns="0" bIns="0"/>
          <a:lstStyle>
            <a:lvl1pPr>
              <a:defRPr sz="9333" b="0"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1/8/2021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193124" y="1504116"/>
            <a:ext cx="19559361" cy="1436227"/>
          </a:xfrm>
        </p:spPr>
        <p:txBody>
          <a:bodyPr lIns="0" tIns="0" rIns="0" bIns="0"/>
          <a:lstStyle>
            <a:lvl1pPr>
              <a:defRPr sz="9333" b="0" i="0">
                <a:solidFill>
                  <a:schemeClr val="bg1"/>
                </a:solidFill>
                <a:latin typeface="Calibri"/>
                <a:cs typeface="Calibri"/>
              </a:defRPr>
            </a:lvl1pPr>
          </a:lstStyle>
          <a:p>
            <a:endParaRPr/>
          </a:p>
        </p:txBody>
      </p:sp>
      <p:sp>
        <p:nvSpPr>
          <p:cNvPr id="3" name="Holder 3"/>
          <p:cNvSpPr>
            <a:spLocks noGrp="1"/>
          </p:cNvSpPr>
          <p:nvPr>
            <p:ph sz="half" idx="2"/>
          </p:nvPr>
        </p:nvSpPr>
        <p:spPr>
          <a:xfrm>
            <a:off x="1097283" y="7571239"/>
            <a:ext cx="9546336"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1301987" y="7571239"/>
            <a:ext cx="9546336"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1/8/2021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193124" y="1504116"/>
            <a:ext cx="19559361" cy="1436227"/>
          </a:xfrm>
        </p:spPr>
        <p:txBody>
          <a:bodyPr lIns="0" tIns="0" rIns="0" bIns="0"/>
          <a:lstStyle>
            <a:lvl1pPr>
              <a:defRPr sz="9333" b="0"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1/8/2021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1/8/2021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193124" y="1504116"/>
            <a:ext cx="19559361" cy="1077218"/>
          </a:xfrm>
          <a:prstGeom prst="rect">
            <a:avLst/>
          </a:prstGeom>
        </p:spPr>
        <p:txBody>
          <a:bodyPr wrap="square" lIns="0" tIns="0" rIns="0" bIns="0">
            <a:spAutoFit/>
          </a:bodyPr>
          <a:lstStyle>
            <a:lvl1pPr>
              <a:defRPr sz="7000" b="0" i="0">
                <a:solidFill>
                  <a:schemeClr val="bg1"/>
                </a:solidFill>
                <a:latin typeface="Calibri"/>
                <a:cs typeface="Calibri"/>
              </a:defRPr>
            </a:lvl1pPr>
          </a:lstStyle>
          <a:p>
            <a:endParaRPr/>
          </a:p>
        </p:txBody>
      </p:sp>
      <p:sp>
        <p:nvSpPr>
          <p:cNvPr id="3" name="Holder 3"/>
          <p:cNvSpPr>
            <a:spLocks noGrp="1"/>
          </p:cNvSpPr>
          <p:nvPr>
            <p:ph type="body" idx="1"/>
          </p:nvPr>
        </p:nvSpPr>
        <p:spPr>
          <a:xfrm>
            <a:off x="1097280" y="7571239"/>
            <a:ext cx="197510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7461504" y="30614118"/>
            <a:ext cx="7022592" cy="47243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97280" y="30614118"/>
            <a:ext cx="5047488" cy="47243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1/8/2021</a:t>
            </a:fld>
            <a:endParaRPr lang="en-US"/>
          </a:p>
        </p:txBody>
      </p:sp>
      <p:sp>
        <p:nvSpPr>
          <p:cNvPr id="6" name="Holder 6"/>
          <p:cNvSpPr>
            <a:spLocks noGrp="1"/>
          </p:cNvSpPr>
          <p:nvPr>
            <p:ph type="sldNum" sz="quarter" idx="7"/>
          </p:nvPr>
        </p:nvSpPr>
        <p:spPr>
          <a:xfrm>
            <a:off x="15800832" y="30614118"/>
            <a:ext cx="5047488" cy="47243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609594">
        <a:defRPr>
          <a:latin typeface="+mn-lt"/>
          <a:ea typeface="+mn-ea"/>
          <a:cs typeface="+mn-cs"/>
        </a:defRPr>
      </a:lvl2pPr>
      <a:lvl3pPr marL="1219187">
        <a:defRPr>
          <a:latin typeface="+mn-lt"/>
          <a:ea typeface="+mn-ea"/>
          <a:cs typeface="+mn-cs"/>
        </a:defRPr>
      </a:lvl3pPr>
      <a:lvl4pPr marL="1828782">
        <a:defRPr>
          <a:latin typeface="+mn-lt"/>
          <a:ea typeface="+mn-ea"/>
          <a:cs typeface="+mn-cs"/>
        </a:defRPr>
      </a:lvl4pPr>
      <a:lvl5pPr marL="2438375">
        <a:defRPr>
          <a:latin typeface="+mn-lt"/>
          <a:ea typeface="+mn-ea"/>
          <a:cs typeface="+mn-cs"/>
        </a:defRPr>
      </a:lvl5pPr>
      <a:lvl6pPr marL="3047969">
        <a:defRPr>
          <a:latin typeface="+mn-lt"/>
          <a:ea typeface="+mn-ea"/>
          <a:cs typeface="+mn-cs"/>
        </a:defRPr>
      </a:lvl6pPr>
      <a:lvl7pPr marL="3657562">
        <a:defRPr>
          <a:latin typeface="+mn-lt"/>
          <a:ea typeface="+mn-ea"/>
          <a:cs typeface="+mn-cs"/>
        </a:defRPr>
      </a:lvl7pPr>
      <a:lvl8pPr marL="4267157">
        <a:defRPr>
          <a:latin typeface="+mn-lt"/>
          <a:ea typeface="+mn-ea"/>
          <a:cs typeface="+mn-cs"/>
        </a:defRPr>
      </a:lvl8pPr>
      <a:lvl9pPr marL="4876750">
        <a:defRPr>
          <a:latin typeface="+mn-lt"/>
          <a:ea typeface="+mn-ea"/>
          <a:cs typeface="+mn-cs"/>
        </a:defRPr>
      </a:lvl9pPr>
    </p:bodyStyle>
    <p:otherStyle>
      <a:lvl1pPr marL="0">
        <a:defRPr>
          <a:latin typeface="+mn-lt"/>
          <a:ea typeface="+mn-ea"/>
          <a:cs typeface="+mn-cs"/>
        </a:defRPr>
      </a:lvl1pPr>
      <a:lvl2pPr marL="609594">
        <a:defRPr>
          <a:latin typeface="+mn-lt"/>
          <a:ea typeface="+mn-ea"/>
          <a:cs typeface="+mn-cs"/>
        </a:defRPr>
      </a:lvl2pPr>
      <a:lvl3pPr marL="1219187">
        <a:defRPr>
          <a:latin typeface="+mn-lt"/>
          <a:ea typeface="+mn-ea"/>
          <a:cs typeface="+mn-cs"/>
        </a:defRPr>
      </a:lvl3pPr>
      <a:lvl4pPr marL="1828782">
        <a:defRPr>
          <a:latin typeface="+mn-lt"/>
          <a:ea typeface="+mn-ea"/>
          <a:cs typeface="+mn-cs"/>
        </a:defRPr>
      </a:lvl4pPr>
      <a:lvl5pPr marL="2438375">
        <a:defRPr>
          <a:latin typeface="+mn-lt"/>
          <a:ea typeface="+mn-ea"/>
          <a:cs typeface="+mn-cs"/>
        </a:defRPr>
      </a:lvl5pPr>
      <a:lvl6pPr marL="3047969">
        <a:defRPr>
          <a:latin typeface="+mn-lt"/>
          <a:ea typeface="+mn-ea"/>
          <a:cs typeface="+mn-cs"/>
        </a:defRPr>
      </a:lvl6pPr>
      <a:lvl7pPr marL="3657562">
        <a:defRPr>
          <a:latin typeface="+mn-lt"/>
          <a:ea typeface="+mn-ea"/>
          <a:cs typeface="+mn-cs"/>
        </a:defRPr>
      </a:lvl7pPr>
      <a:lvl8pPr marL="4267157">
        <a:defRPr>
          <a:latin typeface="+mn-lt"/>
          <a:ea typeface="+mn-ea"/>
          <a:cs typeface="+mn-cs"/>
        </a:defRPr>
      </a:lvl8pPr>
      <a:lvl9pPr marL="487675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cookingmatters.org/" TargetMode="External"/><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communicarehc.org/services/food-is-medicine-programs/" TargetMode="External"/><Relationship Id="rId5" Type="http://schemas.openxmlformats.org/officeDocument/2006/relationships/hyperlink" Target="https://www.fierygingerfarm.com/" TargetMode="External"/><Relationship Id="rId4" Type="http://schemas.openxmlformats.org/officeDocument/2006/relationships/hyperlink" Target="https://communicarehc.org/services/food-is-medicine-programs/culinary-education/" TargetMode="External"/><Relationship Id="rId9"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k object 16"/>
          <p:cNvSpPr/>
          <p:nvPr/>
        </p:nvSpPr>
        <p:spPr>
          <a:xfrm>
            <a:off x="958707" y="3158580"/>
            <a:ext cx="20146176" cy="2861220"/>
          </a:xfrm>
          <a:custGeom>
            <a:avLst/>
            <a:gdLst/>
            <a:ahLst/>
            <a:cxnLst/>
            <a:rect l="l" t="t" r="r" b="b"/>
            <a:pathLst>
              <a:path w="11762740" h="2393950">
                <a:moveTo>
                  <a:pt x="0" y="2393877"/>
                </a:moveTo>
                <a:lnTo>
                  <a:pt x="11762295" y="2393877"/>
                </a:lnTo>
                <a:lnTo>
                  <a:pt x="11762295" y="0"/>
                </a:lnTo>
                <a:lnTo>
                  <a:pt x="0" y="0"/>
                </a:lnTo>
                <a:lnTo>
                  <a:pt x="0" y="2393877"/>
                </a:lnTo>
                <a:close/>
              </a:path>
            </a:pathLst>
          </a:custGeom>
          <a:solidFill>
            <a:srgbClr val="007F83"/>
          </a:solidFill>
          <a:ln w="19050">
            <a:solidFill>
              <a:srgbClr val="80CEB0"/>
            </a:solidFill>
          </a:ln>
        </p:spPr>
        <p:txBody>
          <a:bodyPr wrap="square" lIns="0" tIns="0" rIns="0" bIns="0" rtlCol="0"/>
          <a:lstStyle/>
          <a:p>
            <a:endParaRPr sz="4093"/>
          </a:p>
        </p:txBody>
      </p:sp>
      <p:sp>
        <p:nvSpPr>
          <p:cNvPr id="2" name="object 2"/>
          <p:cNvSpPr txBox="1">
            <a:spLocks noGrp="1"/>
          </p:cNvSpPr>
          <p:nvPr>
            <p:ph type="title"/>
          </p:nvPr>
        </p:nvSpPr>
        <p:spPr>
          <a:xfrm>
            <a:off x="816803" y="3402819"/>
            <a:ext cx="20497802" cy="884858"/>
          </a:xfrm>
          <a:prstGeom prst="rect">
            <a:avLst/>
          </a:prstGeom>
        </p:spPr>
        <p:txBody>
          <a:bodyPr vert="horz" wrap="square" lIns="0" tIns="0" rIns="0" bIns="0" rtlCol="0">
            <a:spAutoFit/>
          </a:bodyPr>
          <a:lstStyle/>
          <a:p>
            <a:pPr algn="ctr">
              <a:lnSpc>
                <a:spcPts val="6933"/>
              </a:lnSpc>
            </a:pPr>
            <a:r>
              <a:rPr lang="en-US" sz="5333" b="1" dirty="0"/>
              <a:t>Food is Medicine</a:t>
            </a:r>
            <a:endParaRPr lang="en-US" sz="5333" dirty="0"/>
          </a:p>
        </p:txBody>
      </p:sp>
      <p:sp>
        <p:nvSpPr>
          <p:cNvPr id="4" name="object 4"/>
          <p:cNvSpPr txBox="1"/>
          <p:nvPr/>
        </p:nvSpPr>
        <p:spPr>
          <a:xfrm>
            <a:off x="970234" y="6505179"/>
            <a:ext cx="9715500" cy="602729"/>
          </a:xfrm>
          <a:prstGeom prst="rect">
            <a:avLst/>
          </a:prstGeom>
          <a:solidFill>
            <a:srgbClr val="9A7141"/>
          </a:solidFill>
          <a:ln w="18614">
            <a:solidFill>
              <a:schemeClr val="bg2">
                <a:lumMod val="25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PROMISING PRACTICE OVERVIEW</a:t>
            </a:r>
            <a:endParaRPr sz="3200" dirty="0">
              <a:solidFill>
                <a:schemeClr val="bg1"/>
              </a:solidFill>
              <a:latin typeface="Calibri"/>
              <a:cs typeface="Calibri"/>
            </a:endParaRPr>
          </a:p>
        </p:txBody>
      </p:sp>
      <p:sp>
        <p:nvSpPr>
          <p:cNvPr id="6" name="object 6"/>
          <p:cNvSpPr txBox="1"/>
          <p:nvPr/>
        </p:nvSpPr>
        <p:spPr>
          <a:xfrm>
            <a:off x="11277600" y="6505179"/>
            <a:ext cx="9818265" cy="577081"/>
          </a:xfrm>
          <a:prstGeom prst="rect">
            <a:avLst/>
          </a:prstGeom>
          <a:solidFill>
            <a:srgbClr val="9A7141"/>
          </a:solidFill>
          <a:ln w="18614">
            <a:solidFill>
              <a:schemeClr val="bg2">
                <a:lumMod val="25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ACTIONS TAKEN</a:t>
            </a:r>
            <a:endParaRPr sz="3200" dirty="0">
              <a:solidFill>
                <a:schemeClr val="bg1"/>
              </a:solidFill>
              <a:latin typeface="Calibri"/>
              <a:cs typeface="Calibri"/>
            </a:endParaRPr>
          </a:p>
        </p:txBody>
      </p:sp>
      <p:sp>
        <p:nvSpPr>
          <p:cNvPr id="9" name="object 9"/>
          <p:cNvSpPr txBox="1"/>
          <p:nvPr/>
        </p:nvSpPr>
        <p:spPr>
          <a:xfrm>
            <a:off x="967798" y="7330295"/>
            <a:ext cx="9720372" cy="4072910"/>
          </a:xfrm>
          <a:prstGeom prst="rect">
            <a:avLst/>
          </a:prstGeom>
        </p:spPr>
        <p:txBody>
          <a:bodyPr vert="horz" wrap="square" lIns="0" tIns="0" rIns="0" bIns="0" rtlCol="0">
            <a:spAutoFit/>
          </a:bodyPr>
          <a:lstStyle/>
          <a:p>
            <a:pPr marL="16933" marR="47412"/>
            <a:r>
              <a:rPr lang="en-US" sz="2800" dirty="0"/>
              <a:t>CommuniCare Health Centers’ (CCHC) “Food is Medicine” initiatives integrate food with the delivery of clinical services</a:t>
            </a:r>
            <a:r>
              <a:rPr lang="en-US" sz="2800" dirty="0">
                <a:latin typeface="Calibri"/>
                <a:cs typeface="Calibri"/>
              </a:rPr>
              <a:t>. CCHC is located in Yolo County, where agricultural traditions run deep. Programs draw on unique community strengths to address patients’ mental and physical health needs while considering environmental justice. </a:t>
            </a:r>
          </a:p>
          <a:p>
            <a:pPr marL="16933" marR="47412"/>
            <a:endParaRPr lang="en-US" sz="1400" dirty="0">
              <a:latin typeface="Calibri"/>
              <a:cs typeface="Calibri"/>
            </a:endParaRPr>
          </a:p>
          <a:p>
            <a:pPr marL="16933" marR="47412"/>
            <a:r>
              <a:rPr lang="en-US" sz="2800" dirty="0">
                <a:cs typeface="Calibri"/>
              </a:rPr>
              <a:t>Initiatives to date include the Garden and Outdoor Classroom, c</a:t>
            </a:r>
            <a:r>
              <a:rPr lang="en-US" sz="2800" dirty="0">
                <a:latin typeface="Calibri"/>
                <a:cs typeface="Calibri"/>
              </a:rPr>
              <a:t>ooking classes, and produce distribution and prescriptions.</a:t>
            </a:r>
            <a:r>
              <a:rPr lang="en-US" sz="2800" dirty="0">
                <a:cs typeface="Calibri"/>
              </a:rPr>
              <a:t> </a:t>
            </a:r>
            <a:endParaRPr lang="en-US" sz="2800" dirty="0">
              <a:latin typeface="Calibri"/>
              <a:cs typeface="Calibri"/>
            </a:endParaRPr>
          </a:p>
          <a:p>
            <a:pPr marL="16933" marR="47412">
              <a:lnSpc>
                <a:spcPts val="3200"/>
              </a:lnSpc>
            </a:pPr>
            <a:endParaRPr lang="en-US" sz="2800" dirty="0">
              <a:latin typeface="Calibri"/>
              <a:cs typeface="Calibri"/>
            </a:endParaRPr>
          </a:p>
        </p:txBody>
      </p:sp>
      <p:sp>
        <p:nvSpPr>
          <p:cNvPr id="16" name="object 16"/>
          <p:cNvSpPr txBox="1"/>
          <p:nvPr/>
        </p:nvSpPr>
        <p:spPr>
          <a:xfrm>
            <a:off x="11277600" y="7299897"/>
            <a:ext cx="9818265" cy="10033516"/>
          </a:xfrm>
          <a:prstGeom prst="rect">
            <a:avLst/>
          </a:prstGeom>
        </p:spPr>
        <p:txBody>
          <a:bodyPr vert="horz" wrap="square" lIns="0" tIns="0" rIns="0" bIns="0" rtlCol="0">
            <a:spAutoFit/>
          </a:bodyPr>
          <a:lstStyle/>
          <a:p>
            <a:pPr marL="16933" marR="47412">
              <a:lnSpc>
                <a:spcPts val="3200"/>
              </a:lnSpc>
            </a:pPr>
            <a:r>
              <a:rPr lang="en-US" sz="2800" dirty="0"/>
              <a:t>1. CommuniCare Garden and Outdoor Classroom:</a:t>
            </a:r>
          </a:p>
          <a:p>
            <a:pPr marL="1253720" marR="47412" lvl="1" indent="-457200">
              <a:lnSpc>
                <a:spcPts val="3200"/>
              </a:lnSpc>
              <a:buFont typeface="Arial" panose="020B0604020202020204" pitchFamily="34" charset="0"/>
              <a:buChar char="•"/>
            </a:pPr>
            <a:r>
              <a:rPr lang="en-US" sz="2800" dirty="0"/>
              <a:t>Installed on 1/4 acre of land at Hansen Family Health Center in Woodland. </a:t>
            </a:r>
          </a:p>
          <a:p>
            <a:pPr marL="1253720" marR="47412" lvl="1" indent="-457200">
              <a:lnSpc>
                <a:spcPts val="3200"/>
              </a:lnSpc>
              <a:buFont typeface="Arial" panose="020B0604020202020204" pitchFamily="34" charset="0"/>
              <a:buChar char="•"/>
            </a:pPr>
            <a:r>
              <a:rPr lang="en-US" sz="2800" dirty="0"/>
              <a:t>Classroom will host behavioral health, medical, and cooking classes (post-COVID); it is currently used for staff breaks.</a:t>
            </a:r>
          </a:p>
          <a:p>
            <a:pPr marL="1253720" marR="47412" lvl="1" indent="-457200">
              <a:buFont typeface="Arial" panose="020B0604020202020204" pitchFamily="34" charset="0"/>
              <a:buChar char="•"/>
            </a:pPr>
            <a:r>
              <a:rPr lang="en-US" sz="2800" dirty="0"/>
              <a:t>Veggies grow in 12 raised beds; 14 fruit trees plus grape vines have been planted.</a:t>
            </a:r>
          </a:p>
          <a:p>
            <a:pPr marL="16933" marR="47412"/>
            <a:endParaRPr lang="en-US" sz="1400" dirty="0"/>
          </a:p>
          <a:p>
            <a:pPr marL="16933" marR="47412"/>
            <a:r>
              <a:rPr lang="en-US" sz="2800" dirty="0"/>
              <a:t>2. Cooking Classes:</a:t>
            </a:r>
          </a:p>
          <a:p>
            <a:pPr marL="1253720" marR="47412" lvl="1" indent="-457200">
              <a:lnSpc>
                <a:spcPts val="3200"/>
              </a:lnSpc>
              <a:buFont typeface="Arial" panose="020B0604020202020204" pitchFamily="34" charset="0"/>
              <a:buChar char="•"/>
            </a:pPr>
            <a:r>
              <a:rPr lang="en-US" sz="2800" dirty="0"/>
              <a:t>CCHC implements </a:t>
            </a:r>
            <a:r>
              <a:rPr lang="en-US" sz="2800" dirty="0">
                <a:hlinkClick r:id="rId3"/>
              </a:rPr>
              <a:t>Cooking Matters</a:t>
            </a:r>
            <a:r>
              <a:rPr lang="en-US" sz="2800" dirty="0"/>
              <a:t>, an evidence-based curriculum that inspires healthy, affordable food choices.</a:t>
            </a:r>
          </a:p>
          <a:p>
            <a:pPr marL="1253720" marR="47412" lvl="1" indent="-457200">
              <a:lnSpc>
                <a:spcPts val="3200"/>
              </a:lnSpc>
              <a:buFont typeface="Arial" panose="020B0604020202020204" pitchFamily="34" charset="0"/>
              <a:buChar char="•"/>
            </a:pPr>
            <a:r>
              <a:rPr lang="en-US" sz="2800" dirty="0"/>
              <a:t>After Stay-at-Home orders, CCHC created </a:t>
            </a:r>
            <a:r>
              <a:rPr lang="en-US" sz="2800" dirty="0">
                <a:hlinkClick r:id="rId4"/>
              </a:rPr>
              <a:t>cooking videos </a:t>
            </a:r>
            <a:r>
              <a:rPr lang="en-US" sz="2800" dirty="0"/>
              <a:t>for patients to stream. </a:t>
            </a:r>
            <a:endParaRPr lang="en-US" sz="2800" strike="sngStrike" dirty="0"/>
          </a:p>
          <a:p>
            <a:pPr marL="1253720" marR="47412" lvl="1" indent="-457200">
              <a:buFont typeface="Arial" panose="020B0604020202020204" pitchFamily="34" charset="0"/>
              <a:buChar char="•"/>
            </a:pPr>
            <a:r>
              <a:rPr lang="en-US" sz="2800" dirty="0"/>
              <a:t>Virtual cooking classes began in September and engage patients with gestational diabetes. </a:t>
            </a:r>
          </a:p>
          <a:p>
            <a:pPr marL="1253720" marR="47412" lvl="1" indent="-457200">
              <a:buFont typeface="Arial" panose="020B0604020202020204" pitchFamily="34" charset="0"/>
              <a:buChar char="•"/>
            </a:pPr>
            <a:r>
              <a:rPr lang="en-US" sz="2800" dirty="0"/>
              <a:t>Participants pick up bagged ingredients from health center prior to class, then join virtual synchronous cooking class.</a:t>
            </a:r>
          </a:p>
          <a:p>
            <a:pPr marL="16933" marR="47412"/>
            <a:endParaRPr lang="en-US" sz="1400" dirty="0"/>
          </a:p>
          <a:p>
            <a:pPr marL="16933" marR="47412"/>
            <a:r>
              <a:rPr lang="en-US" sz="2800" dirty="0"/>
              <a:t>3. Food Distribution and Prescriptions</a:t>
            </a:r>
          </a:p>
          <a:p>
            <a:pPr marL="1253720" marR="47412" lvl="1" indent="-457200">
              <a:lnSpc>
                <a:spcPts val="3200"/>
              </a:lnSpc>
              <a:buFont typeface="Arial" panose="020B0604020202020204" pitchFamily="34" charset="0"/>
              <a:buChar char="•"/>
            </a:pPr>
            <a:r>
              <a:rPr lang="en-US" sz="2800" dirty="0"/>
              <a:t>Produce first distributed in context of GMVs </a:t>
            </a:r>
          </a:p>
          <a:p>
            <a:pPr marL="1253720" marR="47412" lvl="1" indent="-457200">
              <a:lnSpc>
                <a:spcPts val="3200"/>
              </a:lnSpc>
              <a:buFont typeface="Arial" panose="020B0604020202020204" pitchFamily="34" charset="0"/>
              <a:buChar char="•"/>
            </a:pPr>
            <a:r>
              <a:rPr lang="en-US" sz="2800" dirty="0"/>
              <a:t>Garden produce distributed in waiting room at Hansen Family Health Center</a:t>
            </a:r>
          </a:p>
          <a:p>
            <a:pPr marL="1253720" marR="47412" lvl="1" indent="-457200">
              <a:lnSpc>
                <a:spcPts val="3200"/>
              </a:lnSpc>
              <a:buFont typeface="Arial" panose="020B0604020202020204" pitchFamily="34" charset="0"/>
              <a:buChar char="•"/>
            </a:pPr>
            <a:r>
              <a:rPr lang="en-US" sz="2800" dirty="0"/>
              <a:t>Produce prescription pilot underway in collaboration with </a:t>
            </a:r>
            <a:r>
              <a:rPr lang="en-US" sz="2800" dirty="0">
                <a:hlinkClick r:id="rId5"/>
              </a:rPr>
              <a:t>Fiery Ginger</a:t>
            </a:r>
            <a:r>
              <a:rPr lang="en-US" sz="2800" dirty="0"/>
              <a:t> Farm</a:t>
            </a:r>
          </a:p>
        </p:txBody>
      </p:sp>
      <p:sp>
        <p:nvSpPr>
          <p:cNvPr id="8" name="TextBox 7"/>
          <p:cNvSpPr txBox="1"/>
          <p:nvPr/>
        </p:nvSpPr>
        <p:spPr>
          <a:xfrm>
            <a:off x="773375" y="4255952"/>
            <a:ext cx="20502810" cy="1041311"/>
          </a:xfrm>
          <a:prstGeom prst="rect">
            <a:avLst/>
          </a:prstGeom>
          <a:noFill/>
          <a:ln>
            <a:noFill/>
          </a:ln>
        </p:spPr>
        <p:txBody>
          <a:bodyPr wrap="square" rtlCol="0">
            <a:spAutoFit/>
          </a:bodyPr>
          <a:lstStyle/>
          <a:p>
            <a:pPr algn="ctr">
              <a:lnSpc>
                <a:spcPts val="3733"/>
              </a:lnSpc>
            </a:pPr>
            <a:r>
              <a:rPr lang="en-US" sz="3733" i="1" dirty="0">
                <a:solidFill>
                  <a:schemeClr val="bg1"/>
                </a:solidFill>
              </a:rPr>
              <a:t>Redwood Community Health Coalition </a:t>
            </a:r>
          </a:p>
          <a:p>
            <a:pPr algn="ctr">
              <a:lnSpc>
                <a:spcPts val="3733"/>
              </a:lnSpc>
            </a:pPr>
            <a:r>
              <a:rPr lang="en-US" sz="3733" i="1" dirty="0">
                <a:solidFill>
                  <a:schemeClr val="bg1"/>
                </a:solidFill>
              </a:rPr>
              <a:t>Promising Practice</a:t>
            </a:r>
            <a:endParaRPr lang="en-US" sz="3733" dirty="0">
              <a:solidFill>
                <a:schemeClr val="bg1"/>
              </a:solidFill>
            </a:endParaRPr>
          </a:p>
        </p:txBody>
      </p:sp>
      <p:sp>
        <p:nvSpPr>
          <p:cNvPr id="22" name="TextBox 21"/>
          <p:cNvSpPr txBox="1"/>
          <p:nvPr/>
        </p:nvSpPr>
        <p:spPr>
          <a:xfrm>
            <a:off x="17723901" y="769420"/>
            <a:ext cx="3326177" cy="584775"/>
          </a:xfrm>
          <a:prstGeom prst="rect">
            <a:avLst/>
          </a:prstGeom>
          <a:noFill/>
        </p:spPr>
        <p:txBody>
          <a:bodyPr wrap="square" rtlCol="0">
            <a:spAutoFit/>
          </a:bodyPr>
          <a:lstStyle/>
          <a:p>
            <a:r>
              <a:rPr lang="en-US" sz="3200"/>
              <a:t>January 7, 2021</a:t>
            </a:r>
            <a:endParaRPr lang="en-US" sz="3200" dirty="0"/>
          </a:p>
        </p:txBody>
      </p:sp>
      <p:sp>
        <p:nvSpPr>
          <p:cNvPr id="23" name="object 4"/>
          <p:cNvSpPr txBox="1"/>
          <p:nvPr/>
        </p:nvSpPr>
        <p:spPr>
          <a:xfrm>
            <a:off x="958707" y="11078949"/>
            <a:ext cx="9715500" cy="602729"/>
          </a:xfrm>
          <a:prstGeom prst="rect">
            <a:avLst/>
          </a:prstGeom>
          <a:solidFill>
            <a:srgbClr val="9A7141"/>
          </a:solidFill>
          <a:ln w="18614">
            <a:solidFill>
              <a:schemeClr val="bg2">
                <a:lumMod val="25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AIM</a:t>
            </a:r>
            <a:endParaRPr sz="3200" dirty="0">
              <a:solidFill>
                <a:schemeClr val="bg1"/>
              </a:solidFill>
              <a:latin typeface="Calibri"/>
              <a:cs typeface="Calibri"/>
            </a:endParaRPr>
          </a:p>
        </p:txBody>
      </p:sp>
      <p:sp>
        <p:nvSpPr>
          <p:cNvPr id="24" name="object 6"/>
          <p:cNvSpPr txBox="1"/>
          <p:nvPr/>
        </p:nvSpPr>
        <p:spPr>
          <a:xfrm>
            <a:off x="11286618" y="17440383"/>
            <a:ext cx="9818265" cy="541174"/>
          </a:xfrm>
          <a:prstGeom prst="rect">
            <a:avLst/>
          </a:prstGeom>
          <a:solidFill>
            <a:srgbClr val="9A7141"/>
          </a:solidFill>
          <a:ln w="18614">
            <a:solidFill>
              <a:schemeClr val="bg2">
                <a:lumMod val="25000"/>
              </a:schemeClr>
            </a:solidFill>
          </a:ln>
        </p:spPr>
        <p:txBody>
          <a:bodyPr vert="horz" wrap="square" lIns="0" tIns="0" rIns="0" bIns="0" rtlCol="0">
            <a:spAutoFit/>
          </a:bodyPr>
          <a:lstStyle/>
          <a:p>
            <a:pPr marL="152396" algn="ctr">
              <a:lnSpc>
                <a:spcPts val="4547"/>
              </a:lnSpc>
            </a:pPr>
            <a:r>
              <a:rPr lang="en-US" sz="3200" b="1">
                <a:solidFill>
                  <a:schemeClr val="bg1"/>
                </a:solidFill>
                <a:latin typeface="Calibri"/>
                <a:cs typeface="Calibri"/>
              </a:rPr>
              <a:t>FARM TO PATIENT</a:t>
            </a:r>
            <a:endParaRPr sz="3200" b="1" dirty="0">
              <a:solidFill>
                <a:schemeClr val="bg1"/>
              </a:solidFill>
              <a:latin typeface="Calibri"/>
              <a:cs typeface="Calibri"/>
            </a:endParaRPr>
          </a:p>
        </p:txBody>
      </p:sp>
      <p:sp>
        <p:nvSpPr>
          <p:cNvPr id="25" name="object 4"/>
          <p:cNvSpPr txBox="1"/>
          <p:nvPr/>
        </p:nvSpPr>
        <p:spPr>
          <a:xfrm>
            <a:off x="993343" y="13224039"/>
            <a:ext cx="9715500" cy="560410"/>
          </a:xfrm>
          <a:prstGeom prst="rect">
            <a:avLst/>
          </a:prstGeom>
          <a:solidFill>
            <a:srgbClr val="9A7141"/>
          </a:solidFill>
          <a:ln w="18614">
            <a:solidFill>
              <a:schemeClr val="bg2">
                <a:lumMod val="25000"/>
              </a:schemeClr>
            </a:solidFill>
          </a:ln>
        </p:spPr>
        <p:txBody>
          <a:bodyPr vert="horz" wrap="square" lIns="0" tIns="0" rIns="0" bIns="0" rtlCol="0">
            <a:spAutoFit/>
          </a:bodyPr>
          <a:lstStyle/>
          <a:p>
            <a:pPr marL="2436259" indent="-2053146" algn="ctr">
              <a:lnSpc>
                <a:spcPts val="4693"/>
              </a:lnSpc>
            </a:pPr>
            <a:r>
              <a:rPr lang="en-US" sz="3200" b="1" spc="-7" dirty="0">
                <a:solidFill>
                  <a:schemeClr val="bg1"/>
                </a:solidFill>
                <a:latin typeface="Calibri"/>
                <a:cs typeface="Calibri"/>
              </a:rPr>
              <a:t>DATA &amp; EVALUATION</a:t>
            </a:r>
            <a:endParaRPr sz="3200" dirty="0">
              <a:solidFill>
                <a:schemeClr val="bg1"/>
              </a:solidFill>
              <a:latin typeface="Calibri"/>
              <a:cs typeface="Calibri"/>
            </a:endParaRPr>
          </a:p>
        </p:txBody>
      </p:sp>
      <p:sp>
        <p:nvSpPr>
          <p:cNvPr id="26" name="object 9"/>
          <p:cNvSpPr txBox="1"/>
          <p:nvPr/>
        </p:nvSpPr>
        <p:spPr>
          <a:xfrm>
            <a:off x="1002135" y="11822055"/>
            <a:ext cx="9720372" cy="1231106"/>
          </a:xfrm>
          <a:prstGeom prst="rect">
            <a:avLst/>
          </a:prstGeom>
        </p:spPr>
        <p:txBody>
          <a:bodyPr vert="horz" wrap="square" lIns="0" tIns="0" rIns="0" bIns="0" rtlCol="0">
            <a:spAutoFit/>
          </a:bodyPr>
          <a:lstStyle/>
          <a:p>
            <a:pPr marL="16933" marR="47412">
              <a:lnSpc>
                <a:spcPts val="3200"/>
              </a:lnSpc>
            </a:pPr>
            <a:r>
              <a:rPr lang="en-US" sz="2800" dirty="0"/>
              <a:t>Food is Medicine initiatives connec</a:t>
            </a:r>
            <a:r>
              <a:rPr lang="en-US" sz="2800" dirty="0">
                <a:cs typeface="Calibri"/>
              </a:rPr>
              <a:t>t patients with healthy food and their community in order t</a:t>
            </a:r>
            <a:r>
              <a:rPr lang="en-US" sz="2800" dirty="0"/>
              <a:t>o address diet-related disease, food insecurity and social isolation. </a:t>
            </a:r>
            <a:endParaRPr sz="2800" dirty="0">
              <a:latin typeface="Calibri"/>
              <a:cs typeface="Calibri"/>
            </a:endParaRPr>
          </a:p>
        </p:txBody>
      </p:sp>
      <p:sp>
        <p:nvSpPr>
          <p:cNvPr id="27" name="object 16"/>
          <p:cNvSpPr txBox="1"/>
          <p:nvPr/>
        </p:nvSpPr>
        <p:spPr>
          <a:xfrm>
            <a:off x="11286618" y="18171877"/>
            <a:ext cx="9818265" cy="7027565"/>
          </a:xfrm>
          <a:prstGeom prst="rect">
            <a:avLst/>
          </a:prstGeom>
        </p:spPr>
        <p:txBody>
          <a:bodyPr vert="horz" wrap="square" lIns="0" tIns="0" rIns="0" bIns="0" rtlCol="0">
            <a:spAutoFit/>
          </a:bodyPr>
          <a:lstStyle/>
          <a:p>
            <a:pPr marL="16933" marR="47412">
              <a:lnSpc>
                <a:spcPts val="3200"/>
              </a:lnSpc>
              <a:spcAft>
                <a:spcPts val="1800"/>
              </a:spcAft>
            </a:pPr>
            <a:r>
              <a:rPr lang="en-US" sz="2800" dirty="0"/>
              <a:t>CCHC began offering diabetes group medical visits in 2018; they featured produce which both incentivized patient participation and reinforced healthy eating messages. Some GMVs included food demonstrations, and snacks featuring the produce enabled participants to taste and go home with a recipe to recreate it. </a:t>
            </a:r>
          </a:p>
          <a:p>
            <a:pPr marL="16933" marR="47412">
              <a:lnSpc>
                <a:spcPts val="3200"/>
              </a:lnSpc>
              <a:spcAft>
                <a:spcPts val="1800"/>
              </a:spcAft>
            </a:pPr>
            <a:r>
              <a:rPr lang="en-US" sz="2800" dirty="0">
                <a:cs typeface="Calibri"/>
              </a:rPr>
              <a:t>In-person classes were paused when the COVID-19 Pandemic triggered Stay-at-Home orders. An urban farm in West Sacramento approached CommuniCare about piloting a produce prescription initiative among patients with diabetes in Fall 2020. Participants receive weekly deliveries of garden-grown produce for five weeks as an incentive for participating in diabetes education sessions. Satisfaction surveys and qualitative research will inform next steps for produce prescription activities. </a:t>
            </a:r>
          </a:p>
          <a:p>
            <a:pPr marL="16933" marR="47412">
              <a:lnSpc>
                <a:spcPts val="3200"/>
              </a:lnSpc>
              <a:spcAft>
                <a:spcPts val="1800"/>
              </a:spcAft>
            </a:pPr>
            <a:r>
              <a:rPr lang="en-US" sz="2800" dirty="0">
                <a:cs typeface="Calibri"/>
              </a:rPr>
              <a:t>Patients help themselves to pre-packed bags of garden-grown produce in the waiting room. Providers also distribute produce bags directly to patients.</a:t>
            </a:r>
          </a:p>
        </p:txBody>
      </p:sp>
      <p:sp>
        <p:nvSpPr>
          <p:cNvPr id="28" name="object 10"/>
          <p:cNvSpPr txBox="1"/>
          <p:nvPr/>
        </p:nvSpPr>
        <p:spPr>
          <a:xfrm>
            <a:off x="969016" y="14009820"/>
            <a:ext cx="9717936" cy="7586692"/>
          </a:xfrm>
          <a:prstGeom prst="rect">
            <a:avLst/>
          </a:prstGeom>
        </p:spPr>
        <p:txBody>
          <a:bodyPr vert="horz" wrap="square" lIns="0" tIns="0" rIns="0" bIns="0" rtlCol="0">
            <a:spAutoFit/>
          </a:bodyPr>
          <a:lstStyle/>
          <a:p>
            <a:pPr marL="16933" marR="47412">
              <a:spcAft>
                <a:spcPts val="1800"/>
              </a:spcAft>
            </a:pPr>
            <a:r>
              <a:rPr lang="en-US" sz="2800" dirty="0">
                <a:cs typeface="Calibri"/>
              </a:rPr>
              <a:t>EMR data is used to track participation </a:t>
            </a:r>
            <a:r>
              <a:rPr lang="en-US" sz="2800">
                <a:cs typeface="Calibri"/>
              </a:rPr>
              <a:t>in Group Medical Visits (GMVs) </a:t>
            </a:r>
            <a:r>
              <a:rPr lang="en-US" sz="2800" dirty="0">
                <a:cs typeface="Calibri"/>
              </a:rPr>
              <a:t>and cooking classes. Qualitative in-depth interviews have been conducted regularly among GMV participants. A series of focus groups among monolingual Spanish speakers informed garden design elements. Qualitative data collection will soon expand to include participants in the cooking classes and produce prescription pilot. </a:t>
            </a:r>
          </a:p>
          <a:p>
            <a:pPr marL="16933" marR="47412">
              <a:spcAft>
                <a:spcPts val="1800"/>
              </a:spcAft>
            </a:pPr>
            <a:r>
              <a:rPr lang="en-US" sz="2800" dirty="0">
                <a:cs typeface="Calibri"/>
              </a:rPr>
              <a:t>CCHC has modified a validated pictorial Food Behavior Checklist to assess pre- and post-intervention changes in dietary intake. The tool also includes a brief assessment for </a:t>
            </a:r>
            <a:r>
              <a:rPr lang="en-US" sz="2800" dirty="0"/>
              <a:t>social isolation, but results are not available due to COVID-related interruptions in programming. </a:t>
            </a:r>
          </a:p>
          <a:p>
            <a:pPr marL="16933" marR="47412">
              <a:spcAft>
                <a:spcPts val="1800"/>
              </a:spcAft>
            </a:pPr>
            <a:r>
              <a:rPr lang="en-US" sz="2800" dirty="0">
                <a:cs typeface="Calibri"/>
              </a:rPr>
              <a:t>Cooking class participants complete online surveys provided through Cooking Matters that capture information related to demographics and dietary behaviors pre- and post-intervention.</a:t>
            </a:r>
          </a:p>
          <a:p>
            <a:pPr marL="16933" marR="47412">
              <a:spcAft>
                <a:spcPts val="1800"/>
              </a:spcAft>
            </a:pPr>
            <a:r>
              <a:rPr lang="en-US" sz="2800" dirty="0">
                <a:cs typeface="Calibri"/>
              </a:rPr>
              <a:t>Garden harvests are weighed and tracked. </a:t>
            </a:r>
          </a:p>
        </p:txBody>
      </p:sp>
      <p:sp>
        <p:nvSpPr>
          <p:cNvPr id="31" name="object 6"/>
          <p:cNvSpPr txBox="1"/>
          <p:nvPr/>
        </p:nvSpPr>
        <p:spPr>
          <a:xfrm>
            <a:off x="981353" y="26025765"/>
            <a:ext cx="9818265" cy="577081"/>
          </a:xfrm>
          <a:prstGeom prst="rect">
            <a:avLst/>
          </a:prstGeom>
          <a:solidFill>
            <a:srgbClr val="9A7141"/>
          </a:solidFill>
          <a:ln w="18614">
            <a:solidFill>
              <a:schemeClr val="bg2">
                <a:lumMod val="25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RESULTS TO DATE</a:t>
            </a:r>
            <a:endParaRPr sz="3200" dirty="0">
              <a:solidFill>
                <a:schemeClr val="bg1"/>
              </a:solidFill>
              <a:latin typeface="Calibri"/>
              <a:cs typeface="Calibri"/>
            </a:endParaRPr>
          </a:p>
        </p:txBody>
      </p:sp>
      <p:sp>
        <p:nvSpPr>
          <p:cNvPr id="32" name="object 6"/>
          <p:cNvSpPr txBox="1"/>
          <p:nvPr/>
        </p:nvSpPr>
        <p:spPr>
          <a:xfrm>
            <a:off x="11286618" y="28681498"/>
            <a:ext cx="9818265" cy="541174"/>
          </a:xfrm>
          <a:prstGeom prst="rect">
            <a:avLst/>
          </a:prstGeom>
          <a:solidFill>
            <a:srgbClr val="9A7141"/>
          </a:solidFill>
          <a:ln w="18614">
            <a:solidFill>
              <a:schemeClr val="bg2">
                <a:lumMod val="25000"/>
              </a:schemeClr>
            </a:solidFill>
          </a:ln>
        </p:spPr>
        <p:txBody>
          <a:bodyPr vert="horz" wrap="square" lIns="0" tIns="0" rIns="0" bIns="0" rtlCol="0">
            <a:spAutoFit/>
          </a:bodyPr>
          <a:lstStyle/>
          <a:p>
            <a:pPr marL="152396" algn="ctr">
              <a:lnSpc>
                <a:spcPts val="4547"/>
              </a:lnSpc>
            </a:pPr>
            <a:r>
              <a:rPr lang="en-US" sz="3200" b="1" spc="-47" dirty="0">
                <a:solidFill>
                  <a:schemeClr val="bg1"/>
                </a:solidFill>
                <a:latin typeface="Calibri"/>
                <a:cs typeface="Calibri"/>
              </a:rPr>
              <a:t>LESSONS LEARNED &amp; NEXT STEPS</a:t>
            </a:r>
            <a:endParaRPr sz="3200" dirty="0">
              <a:solidFill>
                <a:schemeClr val="bg1"/>
              </a:solidFill>
              <a:latin typeface="Calibri"/>
              <a:cs typeface="Calibri"/>
            </a:endParaRPr>
          </a:p>
        </p:txBody>
      </p:sp>
      <p:sp>
        <p:nvSpPr>
          <p:cNvPr id="33" name="object 16"/>
          <p:cNvSpPr txBox="1"/>
          <p:nvPr/>
        </p:nvSpPr>
        <p:spPr>
          <a:xfrm>
            <a:off x="1002135" y="26807411"/>
            <a:ext cx="9818265" cy="5565626"/>
          </a:xfrm>
          <a:prstGeom prst="rect">
            <a:avLst/>
          </a:prstGeom>
        </p:spPr>
        <p:txBody>
          <a:bodyPr vert="horz" wrap="square" lIns="0" tIns="0" rIns="0" bIns="0" rtlCol="0">
            <a:spAutoFit/>
          </a:bodyPr>
          <a:lstStyle/>
          <a:p>
            <a:pPr marL="16933" marR="47412">
              <a:lnSpc>
                <a:spcPts val="3200"/>
              </a:lnSpc>
              <a:spcAft>
                <a:spcPts val="1800"/>
              </a:spcAft>
            </a:pPr>
            <a:r>
              <a:rPr lang="en-US" sz="2800" dirty="0"/>
              <a:t>Qualitative findings reveal patient satisfaction with produce distributions and the group visits, and most respondents reported consuming more fruits and vegetables. Focus group findings confirmed patient interest in accessing behavioral health services the garden.</a:t>
            </a:r>
          </a:p>
          <a:p>
            <a:pPr marL="16933" marR="47412">
              <a:lnSpc>
                <a:spcPts val="3200"/>
              </a:lnSpc>
              <a:spcAft>
                <a:spcPts val="1800"/>
              </a:spcAft>
            </a:pPr>
            <a:r>
              <a:rPr lang="en-US" sz="2800" dirty="0"/>
              <a:t>While the pandemic has delayed some plans, it has highlighted the food security issues present in the community and propelled CCHC to prioritize this work. Through it all, CCHC has published a </a:t>
            </a:r>
            <a:r>
              <a:rPr lang="en-US" sz="2800" dirty="0">
                <a:hlinkClick r:id="rId6"/>
              </a:rPr>
              <a:t>Food Programs page</a:t>
            </a:r>
            <a:r>
              <a:rPr lang="en-US" sz="2800" dirty="0"/>
              <a:t> on their website and distributed 1,950 pounds of garden-grown produce to patients in 2020, reaching 1,200 (potentially duplicated) patients. The garden is used for socially-distanced events including a Día de los Muertos community </a:t>
            </a:r>
            <a:r>
              <a:rPr lang="en-US" sz="2800" i="1" dirty="0" err="1"/>
              <a:t>ofrenda</a:t>
            </a:r>
            <a:r>
              <a:rPr lang="en-US" sz="2800" i="1" dirty="0"/>
              <a:t>. </a:t>
            </a:r>
            <a:endParaRPr lang="en-US" sz="2800" dirty="0"/>
          </a:p>
        </p:txBody>
      </p:sp>
      <p:sp>
        <p:nvSpPr>
          <p:cNvPr id="34" name="object 16"/>
          <p:cNvSpPr txBox="1"/>
          <p:nvPr/>
        </p:nvSpPr>
        <p:spPr>
          <a:xfrm>
            <a:off x="11277600" y="29412992"/>
            <a:ext cx="9818265" cy="2872581"/>
          </a:xfrm>
          <a:prstGeom prst="rect">
            <a:avLst/>
          </a:prstGeom>
        </p:spPr>
        <p:txBody>
          <a:bodyPr vert="horz" wrap="square" lIns="0" tIns="0" rIns="0" bIns="0" rtlCol="0">
            <a:spAutoFit/>
          </a:bodyPr>
          <a:lstStyle/>
          <a:p>
            <a:pPr marL="16933" marR="47412">
              <a:lnSpc>
                <a:spcPts val="3200"/>
              </a:lnSpc>
            </a:pPr>
            <a:r>
              <a:rPr lang="en-US" sz="2800" dirty="0"/>
              <a:t>The garden represents CommuniCare’s long-term commitment to addressing the antecedents of poor health. Its maintenance will require sustained financial commitment and hard work. It is critical for patients to have ownership of the garden, and to that end CCHC has removed barriers to enable patient volunteering. Being adaptable during the pandemic has allowed the Food Programs to meet immediate needs. </a:t>
            </a:r>
            <a:endParaRPr lang="en-US" sz="2800" dirty="0">
              <a:cs typeface="Calibri"/>
            </a:endParaRPr>
          </a:p>
        </p:txBody>
      </p:sp>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05898" y="753805"/>
            <a:ext cx="6126065" cy="1895440"/>
          </a:xfrm>
          <a:prstGeom prst="rect">
            <a:avLst/>
          </a:prstGeom>
        </p:spPr>
      </p:pic>
      <p:pic>
        <p:nvPicPr>
          <p:cNvPr id="14" name="Picture 13" descr="A picture containing text, indoor, person, kitchen&#10;&#10;Description automatically generated">
            <a:extLst>
              <a:ext uri="{FF2B5EF4-FFF2-40B4-BE49-F238E27FC236}">
                <a16:creationId xmlns:a16="http://schemas.microsoft.com/office/drawing/2014/main" id="{95A0AEAF-6274-4E56-A40B-DA13DB8D188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5397249" y="25319084"/>
            <a:ext cx="5652829" cy="3179716"/>
          </a:xfrm>
          <a:prstGeom prst="rect">
            <a:avLst/>
          </a:prstGeom>
          <a:ln>
            <a:solidFill>
              <a:schemeClr val="tx1"/>
            </a:solidFill>
          </a:ln>
        </p:spPr>
      </p:pic>
      <p:sp>
        <p:nvSpPr>
          <p:cNvPr id="15" name="TextBox 14">
            <a:extLst>
              <a:ext uri="{FF2B5EF4-FFF2-40B4-BE49-F238E27FC236}">
                <a16:creationId xmlns:a16="http://schemas.microsoft.com/office/drawing/2014/main" id="{F6DA9EB6-2500-4125-BF47-69CA48391792}"/>
              </a:ext>
            </a:extLst>
          </p:cNvPr>
          <p:cNvSpPr txBox="1"/>
          <p:nvPr/>
        </p:nvSpPr>
        <p:spPr>
          <a:xfrm>
            <a:off x="11305668" y="25319084"/>
            <a:ext cx="3877010" cy="830997"/>
          </a:xfrm>
          <a:prstGeom prst="rect">
            <a:avLst/>
          </a:prstGeom>
          <a:noFill/>
          <a:ln>
            <a:solidFill>
              <a:schemeClr val="bg1">
                <a:lumMod val="85000"/>
              </a:schemeClr>
            </a:solidFill>
          </a:ln>
        </p:spPr>
        <p:txBody>
          <a:bodyPr wrap="square" rtlCol="0">
            <a:spAutoFit/>
          </a:bodyPr>
          <a:lstStyle/>
          <a:p>
            <a:r>
              <a:rPr lang="en-US" sz="2400" i="1" dirty="0"/>
              <a:t>Guest chef Juan Barajas leads a virtual cooking class</a:t>
            </a:r>
          </a:p>
        </p:txBody>
      </p:sp>
      <p:pic>
        <p:nvPicPr>
          <p:cNvPr id="18" name="Picture 17" descr="A picture containing sky, ground, outdoor, dirt&#10;&#10;Description automatically generated">
            <a:extLst>
              <a:ext uri="{FF2B5EF4-FFF2-40B4-BE49-F238E27FC236}">
                <a16:creationId xmlns:a16="http://schemas.microsoft.com/office/drawing/2014/main" id="{DDB2EC49-1634-4FCA-9E0D-483CBA5AD17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23532" y="21119780"/>
            <a:ext cx="8015971" cy="4499632"/>
          </a:xfrm>
          <a:prstGeom prst="rect">
            <a:avLst/>
          </a:prstGeom>
          <a:ln>
            <a:solidFill>
              <a:schemeClr val="tx1"/>
            </a:solidFill>
          </a:ln>
        </p:spPr>
      </p:pic>
      <p:sp>
        <p:nvSpPr>
          <p:cNvPr id="20" name="TextBox 19">
            <a:extLst>
              <a:ext uri="{FF2B5EF4-FFF2-40B4-BE49-F238E27FC236}">
                <a16:creationId xmlns:a16="http://schemas.microsoft.com/office/drawing/2014/main" id="{2E60C5B7-7FD6-46EA-BA2F-4EBF7B676502}"/>
              </a:ext>
            </a:extLst>
          </p:cNvPr>
          <p:cNvSpPr txBox="1"/>
          <p:nvPr/>
        </p:nvSpPr>
        <p:spPr>
          <a:xfrm>
            <a:off x="9153823" y="21085494"/>
            <a:ext cx="1531911" cy="1200329"/>
          </a:xfrm>
          <a:prstGeom prst="rect">
            <a:avLst/>
          </a:prstGeom>
          <a:noFill/>
          <a:ln>
            <a:solidFill>
              <a:schemeClr val="bg1">
                <a:lumMod val="85000"/>
              </a:schemeClr>
            </a:solidFill>
          </a:ln>
        </p:spPr>
        <p:txBody>
          <a:bodyPr wrap="square" rtlCol="0">
            <a:spAutoFit/>
          </a:bodyPr>
          <a:lstStyle/>
          <a:p>
            <a:r>
              <a:rPr lang="en-US" sz="2400" i="1" dirty="0"/>
              <a:t>Garden with </a:t>
            </a:r>
            <a:r>
              <a:rPr lang="en-US" sz="2400" i="1" dirty="0" err="1"/>
              <a:t>ofrenda</a:t>
            </a:r>
            <a:endParaRPr lang="en-US" sz="2400" i="1" dirty="0"/>
          </a:p>
        </p:txBody>
      </p:sp>
    </p:spTree>
    <p:extLst>
      <p:ext uri="{BB962C8B-B14F-4D97-AF65-F5344CB8AC3E}">
        <p14:creationId xmlns:p14="http://schemas.microsoft.com/office/powerpoint/2010/main" val="23723288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3238</TotalTime>
  <Words>758</Words>
  <Application>Microsoft Office PowerPoint</Application>
  <PresentationFormat>Custom</PresentationFormat>
  <Paragraphs>43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Food is Medicine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Cain</dc:creator>
  <cp:lastModifiedBy>Kelly Bond</cp:lastModifiedBy>
  <cp:revision>306</cp:revision>
  <cp:lastPrinted>2017-11-03T16:31:48Z</cp:lastPrinted>
  <dcterms:created xsi:type="dcterms:W3CDTF">2017-09-27T10:15:19Z</dcterms:created>
  <dcterms:modified xsi:type="dcterms:W3CDTF">2021-01-08T18:15:27Z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2013-09-30T00:00:00Z</vt:filetime>
  </property>
  <property fmtid="{D5CDD505-2E9C-101B-9397-08002B2CF9AE}" pid="3" name="Creator">
    <vt:lpwstr>Microsoft® PowerPoint® 2010</vt:lpwstr>
  </property>
  <property fmtid="{D5CDD505-2E9C-101B-9397-08002B2CF9AE}" pid="4" name="LastSaved">
    <vt:filetime>2017-09-27T00:00:00Z</vt:filetime>
  </property>
</Properties>
</file>