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7772400" cy="10058400"/>
  <p:notesSz cx="7010400" cy="12039600"/>
  <p:defaultTextStyle>
    <a:defPPr>
      <a:defRPr lang="en-US"/>
    </a:defPPr>
    <a:lvl1pPr marL="0" algn="l" defTabSz="562994" rtl="0" eaLnBrk="1" latinLnBrk="0" hangingPunct="1">
      <a:defRPr sz="1109" kern="1200">
        <a:solidFill>
          <a:schemeClr val="tx1"/>
        </a:solidFill>
        <a:latin typeface="+mn-lt"/>
        <a:ea typeface="+mn-ea"/>
        <a:cs typeface="+mn-cs"/>
      </a:defRPr>
    </a:lvl1pPr>
    <a:lvl2pPr marL="281497" algn="l" defTabSz="562994" rtl="0" eaLnBrk="1" latinLnBrk="0" hangingPunct="1">
      <a:defRPr sz="1109" kern="1200">
        <a:solidFill>
          <a:schemeClr val="tx1"/>
        </a:solidFill>
        <a:latin typeface="+mn-lt"/>
        <a:ea typeface="+mn-ea"/>
        <a:cs typeface="+mn-cs"/>
      </a:defRPr>
    </a:lvl2pPr>
    <a:lvl3pPr marL="562994" algn="l" defTabSz="562994" rtl="0" eaLnBrk="1" latinLnBrk="0" hangingPunct="1">
      <a:defRPr sz="1109" kern="1200">
        <a:solidFill>
          <a:schemeClr val="tx1"/>
        </a:solidFill>
        <a:latin typeface="+mn-lt"/>
        <a:ea typeface="+mn-ea"/>
        <a:cs typeface="+mn-cs"/>
      </a:defRPr>
    </a:lvl3pPr>
    <a:lvl4pPr marL="844492" algn="l" defTabSz="562994" rtl="0" eaLnBrk="1" latinLnBrk="0" hangingPunct="1">
      <a:defRPr sz="1109" kern="1200">
        <a:solidFill>
          <a:schemeClr val="tx1"/>
        </a:solidFill>
        <a:latin typeface="+mn-lt"/>
        <a:ea typeface="+mn-ea"/>
        <a:cs typeface="+mn-cs"/>
      </a:defRPr>
    </a:lvl4pPr>
    <a:lvl5pPr marL="1125988" algn="l" defTabSz="562994" rtl="0" eaLnBrk="1" latinLnBrk="0" hangingPunct="1">
      <a:defRPr sz="1109" kern="1200">
        <a:solidFill>
          <a:schemeClr val="tx1"/>
        </a:solidFill>
        <a:latin typeface="+mn-lt"/>
        <a:ea typeface="+mn-ea"/>
        <a:cs typeface="+mn-cs"/>
      </a:defRPr>
    </a:lvl5pPr>
    <a:lvl6pPr marL="1407485" algn="l" defTabSz="562994" rtl="0" eaLnBrk="1" latinLnBrk="0" hangingPunct="1">
      <a:defRPr sz="1109" kern="1200">
        <a:solidFill>
          <a:schemeClr val="tx1"/>
        </a:solidFill>
        <a:latin typeface="+mn-lt"/>
        <a:ea typeface="+mn-ea"/>
        <a:cs typeface="+mn-cs"/>
      </a:defRPr>
    </a:lvl6pPr>
    <a:lvl7pPr marL="1688982" algn="l" defTabSz="562994" rtl="0" eaLnBrk="1" latinLnBrk="0" hangingPunct="1">
      <a:defRPr sz="1109" kern="1200">
        <a:solidFill>
          <a:schemeClr val="tx1"/>
        </a:solidFill>
        <a:latin typeface="+mn-lt"/>
        <a:ea typeface="+mn-ea"/>
        <a:cs typeface="+mn-cs"/>
      </a:defRPr>
    </a:lvl7pPr>
    <a:lvl8pPr marL="1970479" algn="l" defTabSz="562994" rtl="0" eaLnBrk="1" latinLnBrk="0" hangingPunct="1">
      <a:defRPr sz="1109" kern="1200">
        <a:solidFill>
          <a:schemeClr val="tx1"/>
        </a:solidFill>
        <a:latin typeface="+mn-lt"/>
        <a:ea typeface="+mn-ea"/>
        <a:cs typeface="+mn-cs"/>
      </a:defRPr>
    </a:lvl8pPr>
    <a:lvl9pPr marL="2251977" algn="l" defTabSz="562994" rtl="0" eaLnBrk="1" latinLnBrk="0" hangingPunct="1">
      <a:defRPr sz="110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1" userDrawn="1">
          <p15:clr>
            <a:srgbClr val="A4A3A4"/>
          </p15:clr>
        </p15:guide>
        <p15:guide id="2" pos="13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9561"/>
    <a:srgbClr val="4C5F27"/>
    <a:srgbClr val="315D3C"/>
    <a:srgbClr val="706840"/>
    <a:srgbClr val="009E47"/>
    <a:srgbClr val="EC3E39"/>
    <a:srgbClr val="00A7AD"/>
    <a:srgbClr val="96C129"/>
    <a:srgbClr val="8E9196"/>
    <a:srgbClr val="3E93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2031" autoAdjust="0"/>
  </p:normalViewPr>
  <p:slideViewPr>
    <p:cSldViewPr>
      <p:cViewPr>
        <p:scale>
          <a:sx n="150" d="100"/>
          <a:sy n="150" d="100"/>
        </p:scale>
        <p:origin x="259" y="-4997"/>
      </p:cViewPr>
      <p:guideLst>
        <p:guide orient="horz" pos="1441"/>
        <p:guide pos="13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6044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6044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90E8B-5F8C-49B7-9C37-0C128B433E2E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35163" y="1504950"/>
            <a:ext cx="3140075" cy="4062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5793647"/>
            <a:ext cx="5607050" cy="47410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1435154"/>
            <a:ext cx="3038475" cy="6044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11435154"/>
            <a:ext cx="3038475" cy="6044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5C189-4464-4E25-B622-3CF63E0D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0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1633" rtl="0" eaLnBrk="1" latinLnBrk="0" hangingPunct="1">
      <a:defRPr sz="619" kern="1200">
        <a:solidFill>
          <a:schemeClr val="tx1"/>
        </a:solidFill>
        <a:latin typeface="+mn-lt"/>
        <a:ea typeface="+mn-ea"/>
        <a:cs typeface="+mn-cs"/>
      </a:defRPr>
    </a:lvl1pPr>
    <a:lvl2pPr marL="235816" algn="l" defTabSz="471633" rtl="0" eaLnBrk="1" latinLnBrk="0" hangingPunct="1">
      <a:defRPr sz="619" kern="1200">
        <a:solidFill>
          <a:schemeClr val="tx1"/>
        </a:solidFill>
        <a:latin typeface="+mn-lt"/>
        <a:ea typeface="+mn-ea"/>
        <a:cs typeface="+mn-cs"/>
      </a:defRPr>
    </a:lvl2pPr>
    <a:lvl3pPr marL="471633" algn="l" defTabSz="471633" rtl="0" eaLnBrk="1" latinLnBrk="0" hangingPunct="1">
      <a:defRPr sz="619" kern="1200">
        <a:solidFill>
          <a:schemeClr val="tx1"/>
        </a:solidFill>
        <a:latin typeface="+mn-lt"/>
        <a:ea typeface="+mn-ea"/>
        <a:cs typeface="+mn-cs"/>
      </a:defRPr>
    </a:lvl3pPr>
    <a:lvl4pPr marL="707449" algn="l" defTabSz="471633" rtl="0" eaLnBrk="1" latinLnBrk="0" hangingPunct="1">
      <a:defRPr sz="619" kern="1200">
        <a:solidFill>
          <a:schemeClr val="tx1"/>
        </a:solidFill>
        <a:latin typeface="+mn-lt"/>
        <a:ea typeface="+mn-ea"/>
        <a:cs typeface="+mn-cs"/>
      </a:defRPr>
    </a:lvl4pPr>
    <a:lvl5pPr marL="943267" algn="l" defTabSz="471633" rtl="0" eaLnBrk="1" latinLnBrk="0" hangingPunct="1">
      <a:defRPr sz="619" kern="1200">
        <a:solidFill>
          <a:schemeClr val="tx1"/>
        </a:solidFill>
        <a:latin typeface="+mn-lt"/>
        <a:ea typeface="+mn-ea"/>
        <a:cs typeface="+mn-cs"/>
      </a:defRPr>
    </a:lvl5pPr>
    <a:lvl6pPr marL="1179082" algn="l" defTabSz="471633" rtl="0" eaLnBrk="1" latinLnBrk="0" hangingPunct="1">
      <a:defRPr sz="619" kern="1200">
        <a:solidFill>
          <a:schemeClr val="tx1"/>
        </a:solidFill>
        <a:latin typeface="+mn-lt"/>
        <a:ea typeface="+mn-ea"/>
        <a:cs typeface="+mn-cs"/>
      </a:defRPr>
    </a:lvl6pPr>
    <a:lvl7pPr marL="1414899" algn="l" defTabSz="471633" rtl="0" eaLnBrk="1" latinLnBrk="0" hangingPunct="1">
      <a:defRPr sz="619" kern="1200">
        <a:solidFill>
          <a:schemeClr val="tx1"/>
        </a:solidFill>
        <a:latin typeface="+mn-lt"/>
        <a:ea typeface="+mn-ea"/>
        <a:cs typeface="+mn-cs"/>
      </a:defRPr>
    </a:lvl7pPr>
    <a:lvl8pPr marL="1650715" algn="l" defTabSz="471633" rtl="0" eaLnBrk="1" latinLnBrk="0" hangingPunct="1">
      <a:defRPr sz="619" kern="1200">
        <a:solidFill>
          <a:schemeClr val="tx1"/>
        </a:solidFill>
        <a:latin typeface="+mn-lt"/>
        <a:ea typeface="+mn-ea"/>
        <a:cs typeface="+mn-cs"/>
      </a:defRPr>
    </a:lvl8pPr>
    <a:lvl9pPr marL="1886531" algn="l" defTabSz="471633" rtl="0" eaLnBrk="1" latinLnBrk="0" hangingPunct="1">
      <a:defRPr sz="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5163" y="1504950"/>
            <a:ext cx="31400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0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5"/>
            <a:ext cx="6606540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8"/>
            <a:ext cx="54406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2565" y="459591"/>
            <a:ext cx="6927274" cy="438827"/>
          </a:xfrm>
        </p:spPr>
        <p:txBody>
          <a:bodyPr lIns="0" tIns="0" rIns="0" bIns="0"/>
          <a:lstStyle>
            <a:lvl1pPr>
              <a:defRPr sz="2755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2565" y="459591"/>
            <a:ext cx="6927274" cy="438827"/>
          </a:xfrm>
        </p:spPr>
        <p:txBody>
          <a:bodyPr lIns="0" tIns="0" rIns="0" bIns="0"/>
          <a:lstStyle>
            <a:lvl1pPr>
              <a:defRPr sz="2755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1" y="2313436"/>
            <a:ext cx="33809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7" y="2313436"/>
            <a:ext cx="33809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2565" y="459591"/>
            <a:ext cx="6927274" cy="438827"/>
          </a:xfrm>
        </p:spPr>
        <p:txBody>
          <a:bodyPr lIns="0" tIns="0" rIns="0" bIns="0"/>
          <a:lstStyle>
            <a:lvl1pPr>
              <a:defRPr sz="2755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2565" y="459591"/>
            <a:ext cx="6927274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6"/>
            <a:ext cx="6995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5"/>
            <a:ext cx="2487168" cy="173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5"/>
            <a:ext cx="1787652" cy="173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5"/>
            <a:ext cx="1787652" cy="173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79925">
        <a:defRPr>
          <a:latin typeface="+mn-lt"/>
          <a:ea typeface="+mn-ea"/>
          <a:cs typeface="+mn-cs"/>
        </a:defRPr>
      </a:lvl2pPr>
      <a:lvl3pPr marL="359849">
        <a:defRPr>
          <a:latin typeface="+mn-lt"/>
          <a:ea typeface="+mn-ea"/>
          <a:cs typeface="+mn-cs"/>
        </a:defRPr>
      </a:lvl3pPr>
      <a:lvl4pPr marL="539774">
        <a:defRPr>
          <a:latin typeface="+mn-lt"/>
          <a:ea typeface="+mn-ea"/>
          <a:cs typeface="+mn-cs"/>
        </a:defRPr>
      </a:lvl4pPr>
      <a:lvl5pPr marL="719698">
        <a:defRPr>
          <a:latin typeface="+mn-lt"/>
          <a:ea typeface="+mn-ea"/>
          <a:cs typeface="+mn-cs"/>
        </a:defRPr>
      </a:lvl5pPr>
      <a:lvl6pPr marL="899623">
        <a:defRPr>
          <a:latin typeface="+mn-lt"/>
          <a:ea typeface="+mn-ea"/>
          <a:cs typeface="+mn-cs"/>
        </a:defRPr>
      </a:lvl6pPr>
      <a:lvl7pPr marL="1079547">
        <a:defRPr>
          <a:latin typeface="+mn-lt"/>
          <a:ea typeface="+mn-ea"/>
          <a:cs typeface="+mn-cs"/>
        </a:defRPr>
      </a:lvl7pPr>
      <a:lvl8pPr marL="1259472">
        <a:defRPr>
          <a:latin typeface="+mn-lt"/>
          <a:ea typeface="+mn-ea"/>
          <a:cs typeface="+mn-cs"/>
        </a:defRPr>
      </a:lvl8pPr>
      <a:lvl9pPr marL="143939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79925">
        <a:defRPr>
          <a:latin typeface="+mn-lt"/>
          <a:ea typeface="+mn-ea"/>
          <a:cs typeface="+mn-cs"/>
        </a:defRPr>
      </a:lvl2pPr>
      <a:lvl3pPr marL="359849">
        <a:defRPr>
          <a:latin typeface="+mn-lt"/>
          <a:ea typeface="+mn-ea"/>
          <a:cs typeface="+mn-cs"/>
        </a:defRPr>
      </a:lvl3pPr>
      <a:lvl4pPr marL="539774">
        <a:defRPr>
          <a:latin typeface="+mn-lt"/>
          <a:ea typeface="+mn-ea"/>
          <a:cs typeface="+mn-cs"/>
        </a:defRPr>
      </a:lvl4pPr>
      <a:lvl5pPr marL="719698">
        <a:defRPr>
          <a:latin typeface="+mn-lt"/>
          <a:ea typeface="+mn-ea"/>
          <a:cs typeface="+mn-cs"/>
        </a:defRPr>
      </a:lvl5pPr>
      <a:lvl6pPr marL="899623">
        <a:defRPr>
          <a:latin typeface="+mn-lt"/>
          <a:ea typeface="+mn-ea"/>
          <a:cs typeface="+mn-cs"/>
        </a:defRPr>
      </a:lvl6pPr>
      <a:lvl7pPr marL="1079547">
        <a:defRPr>
          <a:latin typeface="+mn-lt"/>
          <a:ea typeface="+mn-ea"/>
          <a:cs typeface="+mn-cs"/>
        </a:defRPr>
      </a:lvl7pPr>
      <a:lvl8pPr marL="1259472">
        <a:defRPr>
          <a:latin typeface="+mn-lt"/>
          <a:ea typeface="+mn-ea"/>
          <a:cs typeface="+mn-cs"/>
        </a:defRPr>
      </a:lvl8pPr>
      <a:lvl9pPr marL="143939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381000" y="957008"/>
            <a:ext cx="7010400" cy="83620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315D3C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1208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8614" y="992465"/>
            <a:ext cx="6049699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046"/>
              </a:lnSpc>
            </a:pPr>
            <a:r>
              <a:rPr lang="en-US" sz="1600" dirty="0"/>
              <a:t>Bridge to Promising Practices</a:t>
            </a:r>
            <a:br>
              <a:rPr lang="en-US" sz="1600" dirty="0"/>
            </a:br>
            <a:r>
              <a:rPr lang="en-US" sz="1600" dirty="0"/>
              <a:t>For: </a:t>
            </a:r>
            <a:r>
              <a:rPr lang="en-US" sz="1600" i="1" dirty="0"/>
              <a:t>Health Center </a:t>
            </a:r>
            <a:r>
              <a:rPr lang="en-US" sz="1600" i="1" dirty="0" smtClean="0"/>
              <a:t>Name</a:t>
            </a:r>
            <a:endParaRPr lang="en-US" sz="1574" dirty="0"/>
          </a:p>
        </p:txBody>
      </p:sp>
      <p:sp>
        <p:nvSpPr>
          <p:cNvPr id="4" name="object 4"/>
          <p:cNvSpPr txBox="1"/>
          <p:nvPr/>
        </p:nvSpPr>
        <p:spPr>
          <a:xfrm>
            <a:off x="368052" y="2021541"/>
            <a:ext cx="7023347" cy="179536"/>
          </a:xfrm>
          <a:prstGeom prst="rect">
            <a:avLst/>
          </a:prstGeom>
          <a:solidFill>
            <a:srgbClr val="679561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19074" indent="-605996" algn="ctr">
              <a:lnSpc>
                <a:spcPts val="1385"/>
              </a:lnSpc>
            </a:pPr>
            <a:r>
              <a:rPr lang="en-US" sz="945" b="1" spc="-2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945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357" y="2334905"/>
            <a:ext cx="7026870" cy="6232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5533" marR="47412" indent="-228600">
              <a:lnSpc>
                <a:spcPct val="150000"/>
              </a:lnSpc>
              <a:buAutoNum type="arabicPeriod"/>
            </a:pPr>
            <a:r>
              <a:rPr lang="en-US" sz="900" i="1" dirty="0" smtClean="0"/>
              <a:t>Name of Promising Practice</a:t>
            </a:r>
          </a:p>
          <a:p>
            <a:pPr marL="245533" marR="47412" indent="-228600">
              <a:lnSpc>
                <a:spcPct val="150000"/>
              </a:lnSpc>
              <a:buAutoNum type="arabicPeriod"/>
            </a:pPr>
            <a:r>
              <a:rPr lang="en-US" sz="900" i="1" dirty="0" smtClean="0"/>
              <a:t>Name </a:t>
            </a:r>
            <a:r>
              <a:rPr lang="en-US" sz="900" i="1" dirty="0"/>
              <a:t>of originating health </a:t>
            </a:r>
            <a:r>
              <a:rPr lang="en-US" sz="900" i="1" dirty="0" smtClean="0"/>
              <a:t>center</a:t>
            </a:r>
          </a:p>
          <a:p>
            <a:pPr marL="245533" marR="47412" indent="-228600">
              <a:lnSpc>
                <a:spcPct val="150000"/>
              </a:lnSpc>
              <a:buAutoNum type="arabicPeriod"/>
            </a:pPr>
            <a:r>
              <a:rPr lang="en-US" sz="900" i="1" dirty="0" smtClean="0"/>
              <a:t>Promising </a:t>
            </a:r>
            <a:r>
              <a:rPr lang="en-US" sz="900" i="1" dirty="0"/>
              <a:t>practice summary - i.e. basics of the promising practice (be sure to attach a copy of promising practice and send to </a:t>
            </a:r>
            <a:r>
              <a:rPr lang="en-US" sz="900" i="1" dirty="0" smtClean="0"/>
              <a:t>the health center)</a:t>
            </a:r>
            <a:endParaRPr lang="en-US" sz="900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78614" y="1598629"/>
            <a:ext cx="6051177" cy="2333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102"/>
              </a:lnSpc>
            </a:pPr>
            <a:r>
              <a:rPr lang="en-US" sz="1102" i="1" dirty="0">
                <a:solidFill>
                  <a:schemeClr val="bg1"/>
                </a:solidFill>
              </a:rPr>
              <a:t>Redwood Community Health Coalition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00800" y="190735"/>
            <a:ext cx="1011324" cy="231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6" dirty="0"/>
              <a:t>Date Updated</a:t>
            </a:r>
          </a:p>
        </p:txBody>
      </p:sp>
      <p:sp>
        <p:nvSpPr>
          <p:cNvPr id="23" name="object 4"/>
          <p:cNvSpPr txBox="1"/>
          <p:nvPr/>
        </p:nvSpPr>
        <p:spPr>
          <a:xfrm>
            <a:off x="374074" y="4894982"/>
            <a:ext cx="7033635" cy="179536"/>
          </a:xfrm>
          <a:prstGeom prst="rect">
            <a:avLst/>
          </a:prstGeom>
          <a:solidFill>
            <a:srgbClr val="679561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19074" indent="-605996" algn="ctr">
              <a:lnSpc>
                <a:spcPts val="1385"/>
              </a:lnSpc>
            </a:pPr>
            <a:r>
              <a:rPr lang="en-US" sz="945" b="1" spc="-2" dirty="0" smtClean="0">
                <a:solidFill>
                  <a:schemeClr val="bg1"/>
                </a:solidFill>
                <a:latin typeface="Calibri"/>
                <a:cs typeface="Calibri"/>
              </a:rPr>
              <a:t>HOW WE THINK IT WILL HELP</a:t>
            </a:r>
            <a:endParaRPr sz="945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373082" y="5200449"/>
            <a:ext cx="7037163" cy="207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ct val="150000"/>
              </a:lnSpc>
            </a:pPr>
            <a:r>
              <a:rPr lang="en-US" sz="900" i="1" dirty="0"/>
              <a:t>i.e. What issue </a:t>
            </a:r>
            <a:r>
              <a:rPr lang="en-US" sz="900" i="1" dirty="0" smtClean="0"/>
              <a:t>could this </a:t>
            </a:r>
            <a:r>
              <a:rPr lang="en-US" sz="900" i="1" dirty="0"/>
              <a:t>promising </a:t>
            </a:r>
            <a:r>
              <a:rPr lang="en-US" sz="900" i="1" dirty="0" smtClean="0"/>
              <a:t>practice </a:t>
            </a:r>
            <a:r>
              <a:rPr lang="en-US" sz="900" i="1" dirty="0"/>
              <a:t>help </a:t>
            </a:r>
            <a:r>
              <a:rPr lang="en-US" sz="900" i="1" dirty="0" smtClean="0"/>
              <a:t>address? </a:t>
            </a:r>
            <a:r>
              <a:rPr lang="en-US" sz="900" i="1" dirty="0"/>
              <a:t>What </a:t>
            </a:r>
            <a:r>
              <a:rPr lang="en-US" sz="900" i="1" dirty="0" smtClean="0"/>
              <a:t>elements could the health </a:t>
            </a:r>
            <a:r>
              <a:rPr lang="en-US" sz="900" i="1" dirty="0"/>
              <a:t>center </a:t>
            </a:r>
            <a:r>
              <a:rPr lang="en-US" sz="900" i="1" dirty="0" smtClean="0"/>
              <a:t>based </a:t>
            </a:r>
            <a:r>
              <a:rPr lang="en-US" sz="900" i="1" dirty="0"/>
              <a:t>on their current </a:t>
            </a:r>
            <a:r>
              <a:rPr lang="en-US" sz="900" i="1" dirty="0" smtClean="0"/>
              <a:t>resources? </a:t>
            </a:r>
            <a:endParaRPr lang="en-US" sz="900" i="1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368052" y="7071636"/>
            <a:ext cx="7108032" cy="166712"/>
          </a:xfrm>
          <a:prstGeom prst="rect">
            <a:avLst/>
          </a:prstGeom>
          <a:solidFill>
            <a:srgbClr val="679561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4981" algn="ctr">
              <a:lnSpc>
                <a:spcPts val="1342"/>
              </a:lnSpc>
            </a:pPr>
            <a:r>
              <a:rPr lang="en-US" sz="945" b="1" dirty="0" smtClean="0">
                <a:solidFill>
                  <a:schemeClr val="bg1"/>
                </a:solidFill>
                <a:latin typeface="Calibri"/>
                <a:cs typeface="Calibri"/>
              </a:rPr>
              <a:t>RELATED OPPORTUNITIES</a:t>
            </a:r>
            <a:endParaRPr sz="945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369170" y="7390714"/>
            <a:ext cx="7108032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7412">
              <a:lnSpc>
                <a:spcPct val="150000"/>
              </a:lnSpc>
            </a:pPr>
            <a:r>
              <a:rPr lang="en-US" sz="900" i="1" dirty="0"/>
              <a:t>i.e. Grant opportunities </a:t>
            </a:r>
            <a:r>
              <a:rPr lang="en-US" sz="900" i="1" dirty="0" smtClean="0"/>
              <a:t>RCHC has seen</a:t>
            </a:r>
            <a:r>
              <a:rPr lang="en-US" sz="900" i="1" dirty="0"/>
              <a:t>, opportunities for TA to implement the promising practice, upcoming QI Chat Room presentations on the practice. Include reminders to join upcoming related meetings to learn </a:t>
            </a:r>
            <a:r>
              <a:rPr lang="en-US" sz="900" i="1" dirty="0" smtClean="0"/>
              <a:t>more, and to let </a:t>
            </a:r>
            <a:r>
              <a:rPr lang="en-US" sz="900" i="1" dirty="0"/>
              <a:t>RCHC know how the implementation went if </a:t>
            </a:r>
            <a:r>
              <a:rPr lang="en-US" sz="900" i="1" dirty="0" smtClean="0"/>
              <a:t>the </a:t>
            </a:r>
            <a:r>
              <a:rPr lang="en-US" sz="900" i="1" dirty="0"/>
              <a:t>promising </a:t>
            </a:r>
            <a:r>
              <a:rPr lang="en-US" sz="900" i="1" dirty="0" smtClean="0"/>
              <a:t>practice is tried. Remember to follow up with the health center six </a:t>
            </a:r>
            <a:r>
              <a:rPr lang="en-US" sz="900" i="1" dirty="0"/>
              <a:t>months after issuing this document to see </a:t>
            </a:r>
            <a:r>
              <a:rPr lang="en-US" sz="900" i="1" dirty="0" smtClean="0"/>
              <a:t>how any implementation of the promising practice w</a:t>
            </a:r>
            <a:r>
              <a:rPr lang="en-US" sz="900" i="1" dirty="0" smtClean="0"/>
              <a:t>ent. If </a:t>
            </a:r>
            <a:r>
              <a:rPr lang="en-US" sz="900" i="1" dirty="0"/>
              <a:t>possible complete the </a:t>
            </a:r>
            <a:r>
              <a:rPr lang="en-US" sz="900" i="1" dirty="0" smtClean="0"/>
              <a:t>“building </a:t>
            </a:r>
            <a:r>
              <a:rPr lang="en-US" sz="900" i="1" dirty="0"/>
              <a:t>the </a:t>
            </a:r>
            <a:r>
              <a:rPr lang="en-US" sz="900" i="1" dirty="0" smtClean="0"/>
              <a:t>evidence” </a:t>
            </a:r>
            <a:r>
              <a:rPr lang="en-US" sz="900" i="1" dirty="0"/>
              <a:t>document</a:t>
            </a:r>
            <a:r>
              <a:rPr lang="en-US" sz="900" i="1" dirty="0" smtClean="0"/>
              <a:t>.</a:t>
            </a:r>
            <a:endParaRPr lang="en-US" sz="900" i="1" dirty="0">
              <a:cs typeface="Calibri"/>
            </a:endParaRPr>
          </a:p>
        </p:txBody>
      </p:sp>
      <p:pic>
        <p:nvPicPr>
          <p:cNvPr id="29" name="Picture 2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644" y="190735"/>
            <a:ext cx="1712956" cy="64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575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171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Bridge to Promising Practices For: Health Center Name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Cain</dc:creator>
  <cp:lastModifiedBy>Kelly Bond</cp:lastModifiedBy>
  <cp:revision>169</cp:revision>
  <cp:lastPrinted>2017-11-03T16:31:48Z</cp:lastPrinted>
  <dcterms:created xsi:type="dcterms:W3CDTF">2017-09-27T10:15:19Z</dcterms:created>
  <dcterms:modified xsi:type="dcterms:W3CDTF">2019-10-23T20:27:37Z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2013-09-30T00:00:00Z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2017-09-27T00:00:00Z</vt:filetime>
  </property>
</Properties>
</file>