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D31"/>
    <a:srgbClr val="716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9" autoAdjust="0"/>
    <p:restoredTop sz="90504"/>
  </p:normalViewPr>
  <p:slideViewPr>
    <p:cSldViewPr>
      <p:cViewPr varScale="1">
        <p:scale>
          <a:sx n="75" d="100"/>
          <a:sy n="75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61B1-4D66-40CD-9794-8AF0C10C2E89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2791-C143-4012-B969-B59E5F8B9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2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2791-C143-4012-B969-B59E5F8B92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2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0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5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8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4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3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9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6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E448-88C4-47AD-843B-89E0B45D3CBC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EBFB6-4741-4D69-AB23-CD78F684C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3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ed.ucsf.libcal.com/event/5541666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maria.pappas@ucsf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92048" y="1050569"/>
            <a:ext cx="1809750" cy="7572927"/>
          </a:xfrm>
          <a:prstGeom prst="rect">
            <a:avLst/>
          </a:prstGeom>
          <a:solidFill>
            <a:srgbClr val="90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249" y="1371600"/>
            <a:ext cx="6288164" cy="1473030"/>
            <a:chOff x="391250" y="516495"/>
            <a:chExt cx="6324600" cy="1574800"/>
          </a:xfrm>
        </p:grpSpPr>
        <p:sp>
          <p:nvSpPr>
            <p:cNvPr id="2" name="Rectangle 1"/>
            <p:cNvSpPr/>
            <p:nvPr/>
          </p:nvSpPr>
          <p:spPr>
            <a:xfrm>
              <a:off x="391250" y="516495"/>
              <a:ext cx="6324600" cy="1574800"/>
            </a:xfrm>
            <a:prstGeom prst="rect">
              <a:avLst/>
            </a:prstGeom>
            <a:solidFill>
              <a:srgbClr val="716F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4637" y="777430"/>
              <a:ext cx="6181554" cy="1052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Granjon LT Std" panose="02050502070506020403" pitchFamily="18" charset="0"/>
                  <a:cs typeface="Arial" panose="020B0604020202020204" pitchFamily="34" charset="0"/>
                </a:rPr>
                <a:t>Accelerated Path to Teach for UCSF Certificate in </a:t>
              </a:r>
              <a:r>
                <a:rPr lang="en-US" sz="3600" dirty="0" smtClean="0">
                  <a:solidFill>
                    <a:schemeClr val="bg1"/>
                  </a:solidFill>
                  <a:latin typeface="Granjon LT Std" panose="02050502070506020403" pitchFamily="18" charset="0"/>
                  <a:cs typeface="Arial" panose="020B0604020202020204" pitchFamily="34" charset="0"/>
                </a:rPr>
                <a:t>Clinical Teaching</a:t>
              </a:r>
              <a:endParaRPr lang="en-US" sz="3600" dirty="0">
                <a:solidFill>
                  <a:schemeClr val="bg1"/>
                </a:solidFill>
                <a:latin typeface="Granjon LT Std" panose="02050502070506020403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22568" y="2850940"/>
            <a:ext cx="4324351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Are you interested in clinical teaching? Do you want to strengthen your existing clinical teaching skills? </a:t>
            </a:r>
          </a:p>
          <a:p>
            <a:endParaRPr lang="en-US" sz="1200" dirty="0" smtClean="0">
              <a:latin typeface="HelveticaNeueLT Std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Please join us for a day of workshops to develop clinical teaching skills and earn credit towards a </a:t>
            </a:r>
            <a:r>
              <a:rPr lang="en-US" sz="1200" b="1" dirty="0" smtClean="0">
                <a:latin typeface="HelveticaNeueLT Std" pitchFamily="34" charset="0"/>
                <a:cs typeface="Arial" panose="020B0604020202020204" pitchFamily="34" charset="0"/>
              </a:rPr>
              <a:t>Teach for UCSF </a:t>
            </a:r>
            <a:r>
              <a:rPr lang="en-US" sz="1200" dirty="0">
                <a:latin typeface="HelveticaNeueLT Std" pitchFamily="34" charset="0"/>
                <a:cs typeface="Arial" panose="020B0604020202020204" pitchFamily="34" charset="0"/>
              </a:rPr>
              <a:t>Certificate</a:t>
            </a:r>
            <a:r>
              <a:rPr lang="en-US" sz="1200" b="1" dirty="0">
                <a:latin typeface="HelveticaNeueLT Std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HelveticaNeueLT Std" pitchFamily="34" charset="0"/>
                <a:cs typeface="Arial" panose="020B0604020202020204" pitchFamily="34" charset="0"/>
              </a:rPr>
              <a:t>(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see 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200" dirty="0">
                <a:latin typeface="HelveticaNeueLT Std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  <a:hlinkClick r:id="rId3"/>
              </a:rPr>
              <a:t>meded.ucsf.libcal.com/event/5541666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)  </a:t>
            </a:r>
          </a:p>
          <a:p>
            <a:endParaRPr lang="en-US" sz="1200" dirty="0">
              <a:latin typeface="HelveticaNeueLT Std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All </a:t>
            </a:r>
            <a:r>
              <a:rPr lang="en-US" sz="1400" dirty="0">
                <a:latin typeface="HelveticaNeueLT Std" pitchFamily="34" charset="0"/>
                <a:cs typeface="Arial" panose="020B0604020202020204" pitchFamily="34" charset="0"/>
              </a:rPr>
              <a:t>health professionals </a:t>
            </a:r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are welcome</a:t>
            </a:r>
          </a:p>
          <a:p>
            <a:pPr algn="ctr"/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Light breakfast and lunch included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Registration </a:t>
            </a:r>
            <a:r>
              <a:rPr lang="en-US" sz="14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required</a:t>
            </a: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400" b="1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  <a:hlinkClick r:id="rId3"/>
              </a:rPr>
              <a:t>meded.ucsf.libcal.com/event/5541666</a:t>
            </a:r>
            <a:endParaRPr lang="en-US" sz="1400" b="1" dirty="0" smtClean="0">
              <a:solidFill>
                <a:srgbClr val="000000"/>
              </a:solidFill>
              <a:latin typeface="HelveticaNeueLT Std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Registration deadline is 08/30/2019 at 5pm</a:t>
            </a:r>
          </a:p>
          <a:p>
            <a:endParaRPr lang="en-US" sz="1400" dirty="0" smtClean="0">
              <a:latin typeface="HelveticaNeueLT Std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Attend </a:t>
            </a:r>
            <a:r>
              <a:rPr lang="en-US" sz="1400" i="1" dirty="0" smtClean="0">
                <a:latin typeface="HelveticaNeueLT Std" pitchFamily="34" charset="0"/>
                <a:cs typeface="Arial" panose="020B0604020202020204" pitchFamily="34" charset="0"/>
              </a:rPr>
              <a:t>any or all 4 </a:t>
            </a:r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of the </a:t>
            </a:r>
            <a:r>
              <a:rPr lang="en-US" sz="1400" b="1" dirty="0" smtClean="0">
                <a:solidFill>
                  <a:srgbClr val="FF0000"/>
                </a:solidFill>
                <a:latin typeface="HelveticaNeueLT Std" pitchFamily="34" charset="0"/>
                <a:cs typeface="Arial" panose="020B0604020202020204" pitchFamily="34" charset="0"/>
              </a:rPr>
              <a:t>FREE CME </a:t>
            </a:r>
            <a:r>
              <a:rPr lang="en-US" sz="1400" dirty="0" smtClean="0">
                <a:latin typeface="HelveticaNeueLT Std" pitchFamily="34" charset="0"/>
                <a:cs typeface="Arial" panose="020B0604020202020204" pitchFamily="34" charset="0"/>
              </a:rPr>
              <a:t>workshops:</a:t>
            </a:r>
            <a:endParaRPr lang="en-US" sz="1000" dirty="0" smtClean="0">
              <a:latin typeface="HelveticaNeueLT Std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HelveticaNeueLT Std" pitchFamily="34" charset="0"/>
              <a:cs typeface="Arial" panose="020B0604020202020204" pitchFamily="34" charset="0"/>
            </a:endParaRPr>
          </a:p>
          <a:p>
            <a:pPr marL="119063"/>
            <a:r>
              <a:rPr lang="en-US" sz="1400" b="1" dirty="0" smtClean="0">
                <a:latin typeface="HelveticaNeueLT Std" pitchFamily="34" charset="0"/>
                <a:cs typeface="Arial" panose="020B0604020202020204" pitchFamily="34" charset="0"/>
              </a:rPr>
              <a:t>Challenges in Clinical Teaching 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(2 hrs)</a:t>
            </a:r>
          </a:p>
          <a:p>
            <a:pPr marL="576263" lvl="1"/>
            <a:r>
              <a:rPr lang="en-US" sz="1050" dirty="0" smtClean="0">
                <a:latin typeface="HelveticaNeueLT Std" pitchFamily="34" charset="0"/>
                <a:cs typeface="Arial" panose="020B0604020202020204" pitchFamily="34" charset="0"/>
              </a:rPr>
              <a:t>Presenter: Andrea Marmor, MD</a:t>
            </a:r>
          </a:p>
          <a:p>
            <a:pPr marL="119063"/>
            <a:r>
              <a:rPr lang="en-US" sz="1400" b="1" dirty="0">
                <a:latin typeface="HelveticaNeueLT Std" pitchFamily="34" charset="0"/>
                <a:cs typeface="Arial" panose="020B0604020202020204" pitchFamily="34" charset="0"/>
              </a:rPr>
              <a:t>Finding Clarity: Establishing Goals and Expectations for </a:t>
            </a:r>
            <a:r>
              <a:rPr lang="en-US" sz="1400" b="1" dirty="0" smtClean="0">
                <a:latin typeface="HelveticaNeueLT Std" pitchFamily="34" charset="0"/>
                <a:cs typeface="Arial" panose="020B0604020202020204" pitchFamily="34" charset="0"/>
              </a:rPr>
              <a:t>Learners 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(2 hrs)</a:t>
            </a:r>
            <a:r>
              <a:rPr lang="en-US" sz="1050" dirty="0" smtClean="0">
                <a:latin typeface="HelveticaNeueLT Std" pitchFamily="34" charset="0"/>
                <a:cs typeface="Arial" panose="020B0604020202020204" pitchFamily="34" charset="0"/>
              </a:rPr>
              <a:t> </a:t>
            </a:r>
            <a:endParaRPr lang="en-US" sz="1050" dirty="0">
              <a:latin typeface="HelveticaNeueLT Std" pitchFamily="34" charset="0"/>
              <a:cs typeface="Arial" panose="020B0604020202020204" pitchFamily="34" charset="0"/>
            </a:endParaRPr>
          </a:p>
          <a:p>
            <a:pPr marL="576263" lvl="2"/>
            <a:r>
              <a:rPr lang="en-US" sz="1050" dirty="0" smtClean="0">
                <a:latin typeface="HelveticaNeueLT Std" pitchFamily="34" charset="0"/>
                <a:cs typeface="Arial" panose="020B0604020202020204" pitchFamily="34" charset="0"/>
              </a:rPr>
              <a:t>Presenter: Angel Kuo, RN, MSN, CPNP</a:t>
            </a:r>
            <a:endParaRPr lang="en-US" sz="1200" dirty="0">
              <a:latin typeface="HelveticaNeueLT Std" pitchFamily="34" charset="0"/>
              <a:cs typeface="Arial" panose="020B0604020202020204" pitchFamily="34" charset="0"/>
            </a:endParaRPr>
          </a:p>
          <a:p>
            <a:pPr marL="119063"/>
            <a:r>
              <a:rPr lang="en-US" sz="1400" b="1" dirty="0">
                <a:latin typeface="HelveticaNeueLT Std" pitchFamily="34" charset="0"/>
                <a:cs typeface="Arial" panose="020B0604020202020204" pitchFamily="34" charset="0"/>
              </a:rPr>
              <a:t>Is it Hot in Here? Learning Climate in Medical Education </a:t>
            </a:r>
            <a:r>
              <a:rPr lang="en-US" sz="1200" dirty="0" smtClean="0">
                <a:latin typeface="HelveticaNeueLT Std" pitchFamily="34" charset="0"/>
                <a:cs typeface="Arial" panose="020B0604020202020204" pitchFamily="34" charset="0"/>
              </a:rPr>
              <a:t>(2 hrs)</a:t>
            </a:r>
            <a:endParaRPr lang="en-US" sz="1050" dirty="0" smtClean="0">
              <a:latin typeface="HelveticaNeueLT Std" pitchFamily="34" charset="0"/>
              <a:cs typeface="Arial" panose="020B0604020202020204" pitchFamily="34" charset="0"/>
            </a:endParaRPr>
          </a:p>
          <a:p>
            <a:pPr marL="576263" lvl="1"/>
            <a:r>
              <a:rPr lang="en-US" sz="1050" dirty="0" smtClean="0">
                <a:latin typeface="HelveticaNeueLT Std" pitchFamily="34" charset="0"/>
                <a:cs typeface="Arial" panose="020B0604020202020204" pitchFamily="34" charset="0"/>
              </a:rPr>
              <a:t>Presenter: Peter Chin-Hong, MD</a:t>
            </a:r>
          </a:p>
          <a:p>
            <a:pPr marL="119063" lvl="0"/>
            <a:r>
              <a:rPr lang="en-US" sz="1400" b="1" dirty="0">
                <a:solidFill>
                  <a:prstClr val="black"/>
                </a:solidFill>
                <a:latin typeface="HelveticaNeueLT Std" pitchFamily="34" charset="0"/>
                <a:cs typeface="Arial" panose="020B0604020202020204" pitchFamily="34" charset="0"/>
              </a:rPr>
              <a:t>Using SOAP for Learner </a:t>
            </a:r>
            <a:r>
              <a:rPr lang="en-US" sz="1400" b="1" dirty="0" smtClean="0">
                <a:solidFill>
                  <a:prstClr val="black"/>
                </a:solidFill>
                <a:latin typeface="HelveticaNeueLT Std" pitchFamily="34" charset="0"/>
                <a:cs typeface="Arial" panose="020B0604020202020204" pitchFamily="34" charset="0"/>
              </a:rPr>
              <a:t>Professionalism </a:t>
            </a:r>
            <a:r>
              <a:rPr lang="en-US" sz="1100" dirty="0" smtClean="0">
                <a:solidFill>
                  <a:prstClr val="black"/>
                </a:solidFill>
                <a:latin typeface="HelveticaNeueLT Std" pitchFamily="34" charset="0"/>
                <a:cs typeface="Arial" panose="020B0604020202020204" pitchFamily="34" charset="0"/>
              </a:rPr>
              <a:t>(2 hrs)</a:t>
            </a:r>
            <a:endParaRPr lang="en-US" sz="1000" dirty="0">
              <a:solidFill>
                <a:prstClr val="black"/>
              </a:solidFill>
              <a:latin typeface="HelveticaNeueLT Std" pitchFamily="34" charset="0"/>
              <a:cs typeface="Arial" panose="020B0604020202020204" pitchFamily="34" charset="0"/>
            </a:endParaRPr>
          </a:p>
          <a:p>
            <a:pPr marL="576263" lvl="1"/>
            <a:r>
              <a:rPr lang="en-US" sz="1050" dirty="0" smtClean="0">
                <a:solidFill>
                  <a:prstClr val="black"/>
                </a:solidFill>
                <a:latin typeface="HelveticaNeueLT Std" pitchFamily="34" charset="0"/>
                <a:cs typeface="Arial" panose="020B0604020202020204" pitchFamily="34" charset="0"/>
              </a:rPr>
              <a:t>Presenter: Vanessa Thompson, MD</a:t>
            </a:r>
            <a:endParaRPr lang="en-US" sz="1200" dirty="0">
              <a:solidFill>
                <a:srgbClr val="000000"/>
              </a:solidFill>
              <a:latin typeface="HelveticaNeueLT Std" pitchFamily="34" charset="0"/>
              <a:cs typeface="Arial" panose="020B0604020202020204" pitchFamily="34" charset="0"/>
            </a:endParaRPr>
          </a:p>
          <a:p>
            <a:pPr marL="576263" lvl="1"/>
            <a:endParaRPr lang="en-US" sz="1100" dirty="0" smtClean="0">
              <a:solidFill>
                <a:srgbClr val="000000"/>
              </a:solidFill>
              <a:latin typeface="HelveticaNeueLT Std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85219" y="3823311"/>
            <a:ext cx="1840987" cy="4800185"/>
            <a:chOff x="4770426" y="5405449"/>
            <a:chExt cx="1840987" cy="4078964"/>
          </a:xfrm>
        </p:grpSpPr>
        <p:sp>
          <p:nvSpPr>
            <p:cNvPr id="5" name="Rectangle 4"/>
            <p:cNvSpPr/>
            <p:nvPr/>
          </p:nvSpPr>
          <p:spPr>
            <a:xfrm>
              <a:off x="4770426" y="5405449"/>
              <a:ext cx="1840987" cy="2118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HelveticaNeueLT Std" pitchFamily="34" charset="0"/>
                  <a:cs typeface="Arial" panose="020B0604020202020204" pitchFamily="34" charset="0"/>
                </a:rPr>
                <a:t>Friday </a:t>
              </a:r>
            </a:p>
            <a:p>
              <a:pPr algn="ctr"/>
              <a:r>
                <a:rPr lang="en-US" sz="2000" b="1" dirty="0" smtClean="0">
                  <a:latin typeface="HelveticaNeueLT Std" pitchFamily="34" charset="0"/>
                  <a:cs typeface="Arial" panose="020B0604020202020204" pitchFamily="34" charset="0"/>
                </a:rPr>
                <a:t>Sept 6, 2019 </a:t>
              </a:r>
              <a:r>
                <a:rPr lang="en-US" sz="1600" b="1" dirty="0" smtClean="0">
                  <a:latin typeface="HelveticaNeueLT Std" pitchFamily="34" charset="0"/>
                  <a:cs typeface="Arial" panose="020B0604020202020204" pitchFamily="34" charset="0"/>
                </a:rPr>
                <a:t>8:30am-5:00pm</a:t>
              </a:r>
              <a:endParaRPr lang="en-US" sz="1600" b="1" dirty="0">
                <a:latin typeface="HelveticaNeueLT Std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400" dirty="0">
                <a:latin typeface="HelveticaNeueLT Std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b="1" dirty="0" smtClean="0">
                  <a:latin typeface="HelveticaNeueLT Std" pitchFamily="34" charset="0"/>
                  <a:cs typeface="Arial" panose="020B0604020202020204" pitchFamily="34" charset="0"/>
                </a:rPr>
                <a:t>Redwood Community Health Coalition</a:t>
              </a:r>
              <a:br>
                <a:rPr lang="en-US" sz="1400" b="1" dirty="0" smtClean="0">
                  <a:latin typeface="HelveticaNeueLT Std" pitchFamily="34" charset="0"/>
                  <a:cs typeface="Arial" panose="020B0604020202020204" pitchFamily="34" charset="0"/>
                </a:rPr>
              </a:br>
              <a:r>
                <a:rPr lang="en-US" sz="1400" dirty="0" smtClean="0">
                  <a:latin typeface="HelveticaNeueLT Std" pitchFamily="34" charset="0"/>
                  <a:cs typeface="Arial" panose="020B0604020202020204" pitchFamily="34" charset="0"/>
                </a:rPr>
                <a:t>1310 </a:t>
              </a:r>
              <a:r>
                <a:rPr lang="en-US" sz="1400" dirty="0">
                  <a:latin typeface="HelveticaNeueLT Std" pitchFamily="34" charset="0"/>
                  <a:cs typeface="Arial" panose="020B0604020202020204" pitchFamily="34" charset="0"/>
                </a:rPr>
                <a:t>Redwood </a:t>
              </a:r>
              <a:r>
                <a:rPr lang="en-US" sz="1400" dirty="0" smtClean="0">
                  <a:latin typeface="HelveticaNeueLT Std" pitchFamily="34" charset="0"/>
                  <a:cs typeface="Arial" panose="020B0604020202020204" pitchFamily="34" charset="0"/>
                </a:rPr>
                <a:t>Way Suite 135</a:t>
              </a:r>
            </a:p>
            <a:p>
              <a:pPr algn="ctr"/>
              <a:r>
                <a:rPr lang="en-US" sz="1400" dirty="0" smtClean="0">
                  <a:latin typeface="HelveticaNeueLT Std" pitchFamily="34" charset="0"/>
                  <a:cs typeface="Arial" panose="020B0604020202020204" pitchFamily="34" charset="0"/>
                </a:rPr>
                <a:t>Petaluma</a:t>
              </a:r>
              <a:r>
                <a:rPr lang="en-US" sz="1400" dirty="0">
                  <a:latin typeface="HelveticaNeueLT Std" pitchFamily="34" charset="0"/>
                  <a:cs typeface="Arial" panose="020B0604020202020204" pitchFamily="34" charset="0"/>
                </a:rPr>
                <a:t>, CA 94954</a:t>
              </a:r>
              <a:endParaRPr lang="en-US" sz="1600" dirty="0">
                <a:latin typeface="HelveticaNeueLT Std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95569" y="7607910"/>
              <a:ext cx="1790700" cy="18765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latin typeface="HelveticaNeueLT Std"/>
                  <a:cs typeface="Arial" panose="020B0604020202020204" pitchFamily="34" charset="0"/>
                </a:rPr>
                <a:t>Questions? </a:t>
              </a:r>
              <a:endParaRPr lang="en-US" sz="1200" b="1" i="1" dirty="0" smtClean="0">
                <a:latin typeface="HelveticaNeueLT Std"/>
                <a:cs typeface="Arial" panose="020B0604020202020204" pitchFamily="34" charset="0"/>
              </a:endParaRPr>
            </a:p>
            <a:p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Please contact</a:t>
              </a:r>
              <a:endParaRPr lang="en-US" sz="1050" b="1" dirty="0" smtClean="0">
                <a:latin typeface="HelveticaNeueLT Std"/>
                <a:cs typeface="Arial" panose="020B0604020202020204" pitchFamily="34" charset="0"/>
              </a:endParaRPr>
            </a:p>
            <a:p>
              <a:r>
                <a:rPr lang="en-US" sz="1050" b="1" dirty="0" smtClean="0">
                  <a:latin typeface="HelveticaNeueLT Std"/>
                  <a:cs typeface="Arial" panose="020B0604020202020204" pitchFamily="34" charset="0"/>
                </a:rPr>
                <a:t>Maria Pappas at  </a:t>
              </a:r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415.476.7179</a:t>
              </a:r>
            </a:p>
            <a:p>
              <a:r>
                <a:rPr lang="en-US" sz="1050" dirty="0" smtClean="0">
                  <a:latin typeface="HelveticaNeueLT Std"/>
                  <a:cs typeface="Arial" panose="020B0604020202020204" pitchFamily="34" charset="0"/>
                  <a:hlinkClick r:id="rId4"/>
                </a:rPr>
                <a:t>maria.pappas@ucsf.edu</a:t>
              </a:r>
              <a:endParaRPr lang="en-US" sz="1050" dirty="0" smtClean="0">
                <a:latin typeface="HelveticaNeueLT Std"/>
                <a:cs typeface="Arial" panose="020B0604020202020204" pitchFamily="34" charset="0"/>
              </a:endParaRPr>
            </a:p>
            <a:p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or</a:t>
              </a:r>
            </a:p>
            <a:p>
              <a:r>
                <a:rPr lang="en-US" sz="1100" b="1" dirty="0" smtClean="0">
                  <a:latin typeface="HelveticaNeueLT Std"/>
                  <a:cs typeface="Arial" panose="020B0604020202020204" pitchFamily="34" charset="0"/>
                </a:rPr>
                <a:t>Stephanie Chandler </a:t>
              </a:r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at </a:t>
              </a:r>
            </a:p>
            <a:p>
              <a:r>
                <a:rPr lang="en-US" sz="1050" dirty="0" smtClean="0">
                  <a:latin typeface="HelveticaNeueLT Std"/>
                </a:rPr>
                <a:t>707.285.2958</a:t>
              </a:r>
            </a:p>
            <a:p>
              <a:r>
                <a:rPr lang="en-US" sz="1050" u="sng" dirty="0" smtClean="0">
                  <a:latin typeface="HelveticaNeueLT Std"/>
                  <a:cs typeface="Arial" panose="020B0604020202020204" pitchFamily="34" charset="0"/>
                </a:rPr>
                <a:t>schandler@rchc.net</a:t>
              </a:r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 </a:t>
              </a:r>
            </a:p>
            <a:p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or </a:t>
              </a:r>
              <a:endParaRPr lang="en-US" sz="1050" dirty="0">
                <a:latin typeface="HelveticaNeueLT Std"/>
                <a:cs typeface="Arial" panose="020B0604020202020204" pitchFamily="34" charset="0"/>
              </a:endParaRPr>
            </a:p>
            <a:p>
              <a:r>
                <a:rPr lang="en-US" sz="1100" b="1" dirty="0" smtClean="0">
                  <a:latin typeface="HelveticaNeueLT Std"/>
                  <a:cs typeface="Arial" panose="020B0604020202020204" pitchFamily="34" charset="0"/>
                </a:rPr>
                <a:t>Hendrix Erhahon </a:t>
              </a:r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at</a:t>
              </a:r>
              <a:endParaRPr lang="en-US" sz="1050" b="1" dirty="0" smtClean="0">
                <a:latin typeface="HelveticaNeueLT Std"/>
                <a:cs typeface="Arial" panose="020B0604020202020204" pitchFamily="34" charset="0"/>
              </a:endParaRPr>
            </a:p>
            <a:p>
              <a:r>
                <a:rPr lang="en-US" sz="1050" dirty="0" smtClean="0">
                  <a:latin typeface="HelveticaNeueLT Std"/>
                  <a:cs typeface="Arial" panose="020B0604020202020204" pitchFamily="34" charset="0"/>
                </a:rPr>
                <a:t>415.502.3504 </a:t>
              </a:r>
              <a:r>
                <a:rPr lang="en-US" sz="900" b="1" u="sng" dirty="0" smtClean="0">
                  <a:latin typeface="HelveticaNeueLT Std"/>
                  <a:cs typeface="Arial" panose="020B0604020202020204" pitchFamily="34" charset="0"/>
                </a:rPr>
                <a:t>Hendrix.Erhahon@ucsf.edu</a:t>
              </a:r>
              <a:endParaRPr lang="en-US" sz="900" b="1" u="sng" dirty="0">
                <a:latin typeface="HelveticaNeueLT Std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70426" y="8900832"/>
              <a:ext cx="1790700" cy="215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endParaRPr lang="en-US" sz="1050" i="1" dirty="0">
                <a:solidFill>
                  <a:schemeClr val="bg1"/>
                </a:solidFill>
                <a:latin typeface="HelveticaNeueLT Std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89" y="484144"/>
            <a:ext cx="1026411" cy="2851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409596" cy="27792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2057400" y="523698"/>
            <a:ext cx="0" cy="277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76800" y="479769"/>
            <a:ext cx="0" cy="277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4058" y="5408205"/>
            <a:ext cx="4173309" cy="25446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92048" y="2893414"/>
            <a:ext cx="1797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HelveticaNeueLT Std" pitchFamily="34" charset="0"/>
                <a:cs typeface="Arial" panose="020B0604020202020204" pitchFamily="34" charset="0"/>
              </a:rPr>
              <a:t>Free CME</a:t>
            </a:r>
            <a:r>
              <a:rPr lang="en-US" sz="2400" b="1" i="1" dirty="0" smtClean="0">
                <a:latin typeface="HelveticaNeueLT Std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en-US" sz="2400" b="1" i="1" dirty="0" smtClean="0">
                <a:latin typeface="HelveticaNeueLT Std" pitchFamily="34" charset="0"/>
                <a:cs typeface="Arial" panose="020B0604020202020204" pitchFamily="34" charset="0"/>
              </a:rPr>
              <a:t>CE credit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0"/>
            <a:ext cx="2234919" cy="12367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249" y="7954829"/>
            <a:ext cx="4382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This workshop is a joint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collaboration between the University of California San Francisco (UCSF) School of Nursing, UCSF Center for Faculty Educators, and Redwood Community Health Coalition. Funding provided by HRSA </a:t>
            </a:r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ANEW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Grant. </a:t>
            </a:r>
          </a:p>
          <a:p>
            <a:endParaRPr lang="en-US" sz="800" dirty="0" smtClean="0">
              <a:solidFill>
                <a:srgbClr val="000000"/>
              </a:solidFill>
              <a:latin typeface="HelveticaNeueLT Std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UCSF is accredited by the Accreditation Council for Continuing Medical Education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(ACCME) to </a:t>
            </a:r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provide continuing medical education for physicians.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CME credit accepted by American </a:t>
            </a:r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Nurses Credentialing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Center (ANCC) </a:t>
            </a:r>
            <a:r>
              <a:rPr lang="en-US" sz="800" dirty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and California Board of </a:t>
            </a:r>
            <a:r>
              <a:rPr lang="en-US" sz="800" dirty="0" smtClean="0">
                <a:solidFill>
                  <a:srgbClr val="000000"/>
                </a:solidFill>
                <a:latin typeface="HelveticaNeueLT Std" pitchFamily="34" charset="0"/>
                <a:cs typeface="Arial" panose="020B0604020202020204" pitchFamily="34" charset="0"/>
              </a:rPr>
              <a:t>Pharmacy.</a:t>
            </a:r>
            <a:endParaRPr lang="en-US" sz="800" dirty="0">
              <a:solidFill>
                <a:srgbClr val="000000"/>
              </a:solidFill>
              <a:latin typeface="HelveticaNeueLT St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277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Granjon LT Std</vt:lpstr>
      <vt:lpstr>HelveticaNeueLT Std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</dc:creator>
  <cp:lastModifiedBy>Colleen Petersen</cp:lastModifiedBy>
  <cp:revision>84</cp:revision>
  <cp:lastPrinted>2017-12-20T00:47:39Z</cp:lastPrinted>
  <dcterms:created xsi:type="dcterms:W3CDTF">2017-04-03T18:30:06Z</dcterms:created>
  <dcterms:modified xsi:type="dcterms:W3CDTF">2019-07-24T22:11:17Z</dcterms:modified>
</cp:coreProperties>
</file>