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6CE6"/>
    <a:srgbClr val="F55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9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001D9A-E51E-44A0-B562-99B26F9EDF1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0BE06F-5642-44DA-AC2D-5330AE76AB70}">
      <dgm:prSet phldrT="[Text]" custT="1"/>
      <dgm:spPr/>
      <dgm:t>
        <a:bodyPr/>
        <a:lstStyle/>
        <a:p>
          <a:r>
            <a:rPr lang="en-US" sz="1600" dirty="0" smtClean="0"/>
            <a:t>Child is </a:t>
          </a:r>
          <a:r>
            <a:rPr lang="en-US" sz="1600" dirty="0" smtClean="0"/>
            <a:t>seen and, if needed, evaluated by specialist</a:t>
          </a:r>
          <a:endParaRPr lang="en-US" sz="1600" dirty="0"/>
        </a:p>
      </dgm:t>
    </dgm:pt>
    <dgm:pt modelId="{AA78329C-7B8A-45EC-89CE-17390FF66F29}" type="parTrans" cxnId="{DB7A4BE8-27E6-42F2-ADD9-44910EF26DC8}">
      <dgm:prSet/>
      <dgm:spPr/>
      <dgm:t>
        <a:bodyPr/>
        <a:lstStyle/>
        <a:p>
          <a:endParaRPr lang="en-US"/>
        </a:p>
      </dgm:t>
    </dgm:pt>
    <dgm:pt modelId="{58F6F14F-1B41-4EA1-9277-EF03D8828373}" type="sibTrans" cxnId="{DB7A4BE8-27E6-42F2-ADD9-44910EF26DC8}">
      <dgm:prSet/>
      <dgm:spPr/>
      <dgm:t>
        <a:bodyPr/>
        <a:lstStyle/>
        <a:p>
          <a:endParaRPr lang="en-US"/>
        </a:p>
      </dgm:t>
    </dgm:pt>
    <dgm:pt modelId="{35BCDBBD-A2C2-4D5D-AB14-7E41276C57B9}">
      <dgm:prSet phldrT="[Text]" custT="1"/>
      <dgm:spPr/>
      <dgm:t>
        <a:bodyPr/>
        <a:lstStyle/>
        <a:p>
          <a:r>
            <a:rPr lang="en-US" sz="1600" dirty="0" smtClean="0"/>
            <a:t>Child is linked to eligible services &amp; other free community resources</a:t>
          </a:r>
          <a:endParaRPr lang="en-US" sz="1600" dirty="0"/>
        </a:p>
      </dgm:t>
    </dgm:pt>
    <dgm:pt modelId="{92F688C5-130D-4D30-BFD0-87421251EB3D}" type="parTrans" cxnId="{65D6D8B4-C7D0-4003-B29F-742AFD42E7F1}">
      <dgm:prSet/>
      <dgm:spPr/>
      <dgm:t>
        <a:bodyPr/>
        <a:lstStyle/>
        <a:p>
          <a:endParaRPr lang="en-US"/>
        </a:p>
      </dgm:t>
    </dgm:pt>
    <dgm:pt modelId="{FCAEEDBD-EF46-448E-9A31-6BCAC9CA1C80}" type="sibTrans" cxnId="{65D6D8B4-C7D0-4003-B29F-742AFD42E7F1}">
      <dgm:prSet/>
      <dgm:spPr/>
      <dgm:t>
        <a:bodyPr/>
        <a:lstStyle/>
        <a:p>
          <a:endParaRPr lang="en-US"/>
        </a:p>
      </dgm:t>
    </dgm:pt>
    <dgm:pt modelId="{6C937750-0127-4B07-B428-690193579D69}">
      <dgm:prSet phldrT="[Text]" custT="1"/>
      <dgm:spPr/>
      <dgm:t>
        <a:bodyPr/>
        <a:lstStyle/>
        <a:p>
          <a:r>
            <a:rPr lang="en-US" sz="1600" dirty="0" smtClean="0"/>
            <a:t>Parent tells Health Center about plan</a:t>
          </a:r>
          <a:endParaRPr lang="en-US" sz="1600" dirty="0"/>
        </a:p>
      </dgm:t>
    </dgm:pt>
    <dgm:pt modelId="{91EDE0CC-5ECE-41EE-825A-023DFEBDABF0}" type="parTrans" cxnId="{14F08113-C6E9-4D55-BE13-8FADABFA09D6}">
      <dgm:prSet/>
      <dgm:spPr/>
      <dgm:t>
        <a:bodyPr/>
        <a:lstStyle/>
        <a:p>
          <a:endParaRPr lang="en-US"/>
        </a:p>
      </dgm:t>
    </dgm:pt>
    <dgm:pt modelId="{C6CB05BF-DC28-4F6D-9259-2CA4B3982D83}" type="sibTrans" cxnId="{14F08113-C6E9-4D55-BE13-8FADABFA09D6}">
      <dgm:prSet/>
      <dgm:spPr/>
      <dgm:t>
        <a:bodyPr/>
        <a:lstStyle/>
        <a:p>
          <a:endParaRPr lang="en-US"/>
        </a:p>
      </dgm:t>
    </dgm:pt>
    <dgm:pt modelId="{539F6713-218B-4759-B328-79FCCDC216CF}" type="pres">
      <dgm:prSet presAssocID="{66001D9A-E51E-44A0-B562-99B26F9EDF1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56FC9B9-5277-4EC6-B7F6-E074F0C09EC4}" type="pres">
      <dgm:prSet presAssocID="{F50BE06F-5642-44DA-AC2D-5330AE76AB70}" presName="composite" presStyleCnt="0"/>
      <dgm:spPr/>
    </dgm:pt>
    <dgm:pt modelId="{202AECE7-3607-4AB3-8866-EF3D906B343C}" type="pres">
      <dgm:prSet presAssocID="{F50BE06F-5642-44DA-AC2D-5330AE76AB70}" presName="LShape" presStyleLbl="alignNode1" presStyleIdx="0" presStyleCnt="5"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D24B13DA-A026-4764-B65C-DEE541F6F0CB}" type="pres">
      <dgm:prSet presAssocID="{F50BE06F-5642-44DA-AC2D-5330AE76AB70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5E87E-0E8F-46B0-9BE0-D02C8E6326E4}" type="pres">
      <dgm:prSet presAssocID="{F50BE06F-5642-44DA-AC2D-5330AE76AB70}" presName="Triangle" presStyleLbl="alignNode1" presStyleIdx="1" presStyleCnt="5"/>
      <dgm:spPr>
        <a:solidFill>
          <a:srgbClr val="F55D73"/>
        </a:solidFill>
      </dgm:spPr>
      <dgm:t>
        <a:bodyPr/>
        <a:lstStyle/>
        <a:p>
          <a:endParaRPr lang="en-US"/>
        </a:p>
      </dgm:t>
    </dgm:pt>
    <dgm:pt modelId="{577D55E9-6F09-484E-AA3C-656990B4A582}" type="pres">
      <dgm:prSet presAssocID="{58F6F14F-1B41-4EA1-9277-EF03D8828373}" presName="sibTrans" presStyleCnt="0"/>
      <dgm:spPr/>
    </dgm:pt>
    <dgm:pt modelId="{B7300874-2744-432A-99D5-13F669014592}" type="pres">
      <dgm:prSet presAssocID="{58F6F14F-1B41-4EA1-9277-EF03D8828373}" presName="space" presStyleCnt="0"/>
      <dgm:spPr/>
    </dgm:pt>
    <dgm:pt modelId="{AA70EF10-986A-4314-838A-FE259300E44A}" type="pres">
      <dgm:prSet presAssocID="{35BCDBBD-A2C2-4D5D-AB14-7E41276C57B9}" presName="composite" presStyleCnt="0"/>
      <dgm:spPr/>
    </dgm:pt>
    <dgm:pt modelId="{C226C2CE-C8EE-4C6D-B92F-F5F44C227D88}" type="pres">
      <dgm:prSet presAssocID="{35BCDBBD-A2C2-4D5D-AB14-7E41276C57B9}" presName="LShape" presStyleLbl="alignNode1" presStyleIdx="2" presStyleCnt="5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C251B6F-D3BE-4D55-AA91-7F95EFBD5106}" type="pres">
      <dgm:prSet presAssocID="{35BCDBBD-A2C2-4D5D-AB14-7E41276C57B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274D3-879C-4192-8DAB-28701594F52D}" type="pres">
      <dgm:prSet presAssocID="{35BCDBBD-A2C2-4D5D-AB14-7E41276C57B9}" presName="Triangle" presStyleLbl="alignNode1" presStyleIdx="3" presStyleCnt="5"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0BE782E7-51F7-4D57-9BFD-240AFCBB7F6F}" type="pres">
      <dgm:prSet presAssocID="{FCAEEDBD-EF46-448E-9A31-6BCAC9CA1C80}" presName="sibTrans" presStyleCnt="0"/>
      <dgm:spPr/>
    </dgm:pt>
    <dgm:pt modelId="{45E33E64-BD81-41C8-AC8A-2FA4AB8F5196}" type="pres">
      <dgm:prSet presAssocID="{FCAEEDBD-EF46-448E-9A31-6BCAC9CA1C80}" presName="space" presStyleCnt="0"/>
      <dgm:spPr/>
    </dgm:pt>
    <dgm:pt modelId="{D18B8622-8153-4D36-9FBD-A04FC0EE93D5}" type="pres">
      <dgm:prSet presAssocID="{6C937750-0127-4B07-B428-690193579D69}" presName="composite" presStyleCnt="0"/>
      <dgm:spPr/>
    </dgm:pt>
    <dgm:pt modelId="{F2F9F50B-6EB7-43A0-A0BC-B91CAB95CC67}" type="pres">
      <dgm:prSet presAssocID="{6C937750-0127-4B07-B428-690193579D69}" presName="LShape" presStyleLbl="alignNode1" presStyleIdx="4" presStyleCnt="5"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25741656-60EF-4EBF-A34F-AEC4DC30E055}" type="pres">
      <dgm:prSet presAssocID="{6C937750-0127-4B07-B428-690193579D6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F08113-C6E9-4D55-BE13-8FADABFA09D6}" srcId="{66001D9A-E51E-44A0-B562-99B26F9EDF10}" destId="{6C937750-0127-4B07-B428-690193579D69}" srcOrd="2" destOrd="0" parTransId="{91EDE0CC-5ECE-41EE-825A-023DFEBDABF0}" sibTransId="{C6CB05BF-DC28-4F6D-9259-2CA4B3982D83}"/>
    <dgm:cxn modelId="{F3414FA8-42AE-4977-85D9-25C4B8795316}" type="presOf" srcId="{66001D9A-E51E-44A0-B562-99B26F9EDF10}" destId="{539F6713-218B-4759-B328-79FCCDC216CF}" srcOrd="0" destOrd="0" presId="urn:microsoft.com/office/officeart/2009/3/layout/StepUpProcess"/>
    <dgm:cxn modelId="{65D6D8B4-C7D0-4003-B29F-742AFD42E7F1}" srcId="{66001D9A-E51E-44A0-B562-99B26F9EDF10}" destId="{35BCDBBD-A2C2-4D5D-AB14-7E41276C57B9}" srcOrd="1" destOrd="0" parTransId="{92F688C5-130D-4D30-BFD0-87421251EB3D}" sibTransId="{FCAEEDBD-EF46-448E-9A31-6BCAC9CA1C80}"/>
    <dgm:cxn modelId="{7BE59D09-6E75-4472-BD2A-6C466F5E8871}" type="presOf" srcId="{6C937750-0127-4B07-B428-690193579D69}" destId="{25741656-60EF-4EBF-A34F-AEC4DC30E055}" srcOrd="0" destOrd="0" presId="urn:microsoft.com/office/officeart/2009/3/layout/StepUpProcess"/>
    <dgm:cxn modelId="{7B3B383A-58C9-47CB-A98B-3A85BAF69143}" type="presOf" srcId="{35BCDBBD-A2C2-4D5D-AB14-7E41276C57B9}" destId="{AC251B6F-D3BE-4D55-AA91-7F95EFBD5106}" srcOrd="0" destOrd="0" presId="urn:microsoft.com/office/officeart/2009/3/layout/StepUpProcess"/>
    <dgm:cxn modelId="{DB7A4BE8-27E6-42F2-ADD9-44910EF26DC8}" srcId="{66001D9A-E51E-44A0-B562-99B26F9EDF10}" destId="{F50BE06F-5642-44DA-AC2D-5330AE76AB70}" srcOrd="0" destOrd="0" parTransId="{AA78329C-7B8A-45EC-89CE-17390FF66F29}" sibTransId="{58F6F14F-1B41-4EA1-9277-EF03D8828373}"/>
    <dgm:cxn modelId="{0FC97EC5-5EA6-42A0-8B7D-9087E6CDA520}" type="presOf" srcId="{F50BE06F-5642-44DA-AC2D-5330AE76AB70}" destId="{D24B13DA-A026-4764-B65C-DEE541F6F0CB}" srcOrd="0" destOrd="0" presId="urn:microsoft.com/office/officeart/2009/3/layout/StepUpProcess"/>
    <dgm:cxn modelId="{581A7F92-81D3-44C7-976E-AC0C817ABAA7}" type="presParOf" srcId="{539F6713-218B-4759-B328-79FCCDC216CF}" destId="{556FC9B9-5277-4EC6-B7F6-E074F0C09EC4}" srcOrd="0" destOrd="0" presId="urn:microsoft.com/office/officeart/2009/3/layout/StepUpProcess"/>
    <dgm:cxn modelId="{C28285D7-06D1-405A-96F3-C4A67AFA789D}" type="presParOf" srcId="{556FC9B9-5277-4EC6-B7F6-E074F0C09EC4}" destId="{202AECE7-3607-4AB3-8866-EF3D906B343C}" srcOrd="0" destOrd="0" presId="urn:microsoft.com/office/officeart/2009/3/layout/StepUpProcess"/>
    <dgm:cxn modelId="{A8E8ADF4-75FE-4BBF-B03E-202E8AF74C45}" type="presParOf" srcId="{556FC9B9-5277-4EC6-B7F6-E074F0C09EC4}" destId="{D24B13DA-A026-4764-B65C-DEE541F6F0CB}" srcOrd="1" destOrd="0" presId="urn:microsoft.com/office/officeart/2009/3/layout/StepUpProcess"/>
    <dgm:cxn modelId="{A1E87374-027B-48B2-991B-92A67C3D1E19}" type="presParOf" srcId="{556FC9B9-5277-4EC6-B7F6-E074F0C09EC4}" destId="{BC25E87E-0E8F-46B0-9BE0-D02C8E6326E4}" srcOrd="2" destOrd="0" presId="urn:microsoft.com/office/officeart/2009/3/layout/StepUpProcess"/>
    <dgm:cxn modelId="{EE189C04-C293-4778-9724-88E6E4C9D1E3}" type="presParOf" srcId="{539F6713-218B-4759-B328-79FCCDC216CF}" destId="{577D55E9-6F09-484E-AA3C-656990B4A582}" srcOrd="1" destOrd="0" presId="urn:microsoft.com/office/officeart/2009/3/layout/StepUpProcess"/>
    <dgm:cxn modelId="{8CD87C11-3084-4F9F-8891-6BF0A374CA3E}" type="presParOf" srcId="{577D55E9-6F09-484E-AA3C-656990B4A582}" destId="{B7300874-2744-432A-99D5-13F669014592}" srcOrd="0" destOrd="0" presId="urn:microsoft.com/office/officeart/2009/3/layout/StepUpProcess"/>
    <dgm:cxn modelId="{7B9CE16F-4445-4B0A-9DD8-E68335B83ED5}" type="presParOf" srcId="{539F6713-218B-4759-B328-79FCCDC216CF}" destId="{AA70EF10-986A-4314-838A-FE259300E44A}" srcOrd="2" destOrd="0" presId="urn:microsoft.com/office/officeart/2009/3/layout/StepUpProcess"/>
    <dgm:cxn modelId="{CB937097-B14C-4EEA-B578-1FE42875CEFB}" type="presParOf" srcId="{AA70EF10-986A-4314-838A-FE259300E44A}" destId="{C226C2CE-C8EE-4C6D-B92F-F5F44C227D88}" srcOrd="0" destOrd="0" presId="urn:microsoft.com/office/officeart/2009/3/layout/StepUpProcess"/>
    <dgm:cxn modelId="{DC8CCE20-2A55-4EF4-A39A-2C23BD0DF6E6}" type="presParOf" srcId="{AA70EF10-986A-4314-838A-FE259300E44A}" destId="{AC251B6F-D3BE-4D55-AA91-7F95EFBD5106}" srcOrd="1" destOrd="0" presId="urn:microsoft.com/office/officeart/2009/3/layout/StepUpProcess"/>
    <dgm:cxn modelId="{F5B4BD00-0271-45FD-A76B-BCFE0857BF29}" type="presParOf" srcId="{AA70EF10-986A-4314-838A-FE259300E44A}" destId="{F9C274D3-879C-4192-8DAB-28701594F52D}" srcOrd="2" destOrd="0" presId="urn:microsoft.com/office/officeart/2009/3/layout/StepUpProcess"/>
    <dgm:cxn modelId="{26E7F3E1-2ABD-4160-BAEF-E6B666443453}" type="presParOf" srcId="{539F6713-218B-4759-B328-79FCCDC216CF}" destId="{0BE782E7-51F7-4D57-9BFD-240AFCBB7F6F}" srcOrd="3" destOrd="0" presId="urn:microsoft.com/office/officeart/2009/3/layout/StepUpProcess"/>
    <dgm:cxn modelId="{109CEEED-1E4E-4A6B-9326-3409A25D3868}" type="presParOf" srcId="{0BE782E7-51F7-4D57-9BFD-240AFCBB7F6F}" destId="{45E33E64-BD81-41C8-AC8A-2FA4AB8F5196}" srcOrd="0" destOrd="0" presId="urn:microsoft.com/office/officeart/2009/3/layout/StepUpProcess"/>
    <dgm:cxn modelId="{1C7926AC-2BE7-4547-95C8-0A3D56D17A9F}" type="presParOf" srcId="{539F6713-218B-4759-B328-79FCCDC216CF}" destId="{D18B8622-8153-4D36-9FBD-A04FC0EE93D5}" srcOrd="4" destOrd="0" presId="urn:microsoft.com/office/officeart/2009/3/layout/StepUpProcess"/>
    <dgm:cxn modelId="{AACE58A9-470F-420F-9AF3-FDBC8EC608AE}" type="presParOf" srcId="{D18B8622-8153-4D36-9FBD-A04FC0EE93D5}" destId="{F2F9F50B-6EB7-43A0-A0BC-B91CAB95CC67}" srcOrd="0" destOrd="0" presId="urn:microsoft.com/office/officeart/2009/3/layout/StepUpProcess"/>
    <dgm:cxn modelId="{FE708856-7FC5-4C73-8BA8-7FAFABAB7E43}" type="presParOf" srcId="{D18B8622-8153-4D36-9FBD-A04FC0EE93D5}" destId="{25741656-60EF-4EBF-A34F-AEC4DC30E05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62068C-B68C-486B-BE69-BF6F7267BB8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FBC249-2BDF-4602-BCCD-8B3DA9B626D5}">
      <dgm:prSet phldrT="[Text]" custT="1"/>
      <dgm:spPr/>
      <dgm:t>
        <a:bodyPr/>
        <a:lstStyle/>
        <a:p>
          <a:r>
            <a:rPr lang="en-US" sz="1600" dirty="0" smtClean="0"/>
            <a:t>Screening for all children at 9, 18 &amp; 30 months</a:t>
          </a:r>
          <a:endParaRPr lang="en-US" sz="1600" dirty="0"/>
        </a:p>
      </dgm:t>
    </dgm:pt>
    <dgm:pt modelId="{B0820385-B943-4517-8FEB-C547929F2296}" type="parTrans" cxnId="{B5779404-6579-450F-9ABE-FA215ACDA326}">
      <dgm:prSet/>
      <dgm:spPr/>
      <dgm:t>
        <a:bodyPr/>
        <a:lstStyle/>
        <a:p>
          <a:endParaRPr lang="en-US"/>
        </a:p>
      </dgm:t>
    </dgm:pt>
    <dgm:pt modelId="{8CAF3B83-81D9-4E69-9D7E-1FD98D3ADC2E}" type="sibTrans" cxnId="{B5779404-6579-450F-9ABE-FA215ACDA326}">
      <dgm:prSet/>
      <dgm:spPr/>
      <dgm:t>
        <a:bodyPr/>
        <a:lstStyle/>
        <a:p>
          <a:endParaRPr lang="en-US"/>
        </a:p>
      </dgm:t>
    </dgm:pt>
    <dgm:pt modelId="{288E5281-CE1A-4370-8EA4-91EE234D5850}">
      <dgm:prSet phldrT="[Text]" custT="1"/>
      <dgm:spPr/>
      <dgm:t>
        <a:bodyPr/>
        <a:lstStyle/>
        <a:p>
          <a:r>
            <a:rPr lang="en-US" sz="1600" dirty="0" smtClean="0">
              <a:latin typeface="+mn-lt"/>
            </a:rPr>
            <a:t>If a concern is identified </a:t>
          </a:r>
          <a:r>
            <a:rPr lang="en-US" sz="1600" dirty="0" smtClean="0">
              <a:latin typeface="+mn-lt"/>
              <a:ea typeface="+mn-ea"/>
              <a:cs typeface="+mn-cs"/>
            </a:rPr>
            <a:t>→  family is linked with navigator at Early Learning Institute (ELI)</a:t>
          </a:r>
          <a:endParaRPr lang="en-US" sz="1600" dirty="0" smtClean="0">
            <a:latin typeface="+mn-lt"/>
          </a:endParaRPr>
        </a:p>
        <a:p>
          <a:endParaRPr lang="en-US" sz="1500" dirty="0" smtClean="0"/>
        </a:p>
        <a:p>
          <a:endParaRPr lang="en-US" sz="1500" dirty="0"/>
        </a:p>
      </dgm:t>
    </dgm:pt>
    <dgm:pt modelId="{3F21EAD5-111E-4E34-80AC-993C84CE64C8}" type="parTrans" cxnId="{F787451D-42CA-4C91-8AA2-E69A4CE632C0}">
      <dgm:prSet/>
      <dgm:spPr/>
      <dgm:t>
        <a:bodyPr/>
        <a:lstStyle/>
        <a:p>
          <a:endParaRPr lang="en-US"/>
        </a:p>
      </dgm:t>
    </dgm:pt>
    <dgm:pt modelId="{C5159E52-339A-49FE-B896-A1561389FD52}" type="sibTrans" cxnId="{F787451D-42CA-4C91-8AA2-E69A4CE632C0}">
      <dgm:prSet/>
      <dgm:spPr/>
      <dgm:t>
        <a:bodyPr/>
        <a:lstStyle/>
        <a:p>
          <a:endParaRPr lang="en-US"/>
        </a:p>
      </dgm:t>
    </dgm:pt>
    <dgm:pt modelId="{59157EED-5516-4D1D-ACD0-56EE84B6F736}" type="pres">
      <dgm:prSet presAssocID="{2C62068C-B68C-486B-BE69-BF6F7267BB8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22962B7-CFF8-4C4A-A97B-EFC698781CB4}" type="pres">
      <dgm:prSet presAssocID="{B3FBC249-2BDF-4602-BCCD-8B3DA9B626D5}" presName="composite" presStyleCnt="0"/>
      <dgm:spPr/>
      <dgm:t>
        <a:bodyPr/>
        <a:lstStyle/>
        <a:p>
          <a:endParaRPr lang="en-US"/>
        </a:p>
      </dgm:t>
    </dgm:pt>
    <dgm:pt modelId="{75C1FAFD-E0B5-48F7-B83A-F09FE1DEFAC5}" type="pres">
      <dgm:prSet presAssocID="{B3FBC249-2BDF-4602-BCCD-8B3DA9B626D5}" presName="LShape" presStyleLbl="alignNode1" presStyleIdx="0" presStyleCnt="3"/>
      <dgm:spPr>
        <a:solidFill>
          <a:srgbClr val="E36CE6"/>
        </a:solidFill>
      </dgm:spPr>
      <dgm:t>
        <a:bodyPr/>
        <a:lstStyle/>
        <a:p>
          <a:endParaRPr lang="en-US"/>
        </a:p>
      </dgm:t>
    </dgm:pt>
    <dgm:pt modelId="{22936095-3CCB-4ABC-9554-B3A5BB5B3B9C}" type="pres">
      <dgm:prSet presAssocID="{B3FBC249-2BDF-4602-BCCD-8B3DA9B626D5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9AE31-643F-44DA-9FDE-885749A869A3}" type="pres">
      <dgm:prSet presAssocID="{B3FBC249-2BDF-4602-BCCD-8B3DA9B626D5}" presName="Triangle" presStyleLbl="alignNode1" presStyleIdx="1" presStyleCnt="3"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847EF720-A0DF-4A23-93E3-EFF9B3323065}" type="pres">
      <dgm:prSet presAssocID="{8CAF3B83-81D9-4E69-9D7E-1FD98D3ADC2E}" presName="sibTrans" presStyleCnt="0"/>
      <dgm:spPr/>
      <dgm:t>
        <a:bodyPr/>
        <a:lstStyle/>
        <a:p>
          <a:endParaRPr lang="en-US"/>
        </a:p>
      </dgm:t>
    </dgm:pt>
    <dgm:pt modelId="{495B1F5E-1D7A-4691-AA14-68584ABF615F}" type="pres">
      <dgm:prSet presAssocID="{8CAF3B83-81D9-4E69-9D7E-1FD98D3ADC2E}" presName="space" presStyleCnt="0"/>
      <dgm:spPr/>
      <dgm:t>
        <a:bodyPr/>
        <a:lstStyle/>
        <a:p>
          <a:endParaRPr lang="en-US"/>
        </a:p>
      </dgm:t>
    </dgm:pt>
    <dgm:pt modelId="{86A5CEB8-DEC6-4D65-B131-6A8EA7201258}" type="pres">
      <dgm:prSet presAssocID="{288E5281-CE1A-4370-8EA4-91EE234D5850}" presName="composite" presStyleCnt="0"/>
      <dgm:spPr/>
      <dgm:t>
        <a:bodyPr/>
        <a:lstStyle/>
        <a:p>
          <a:endParaRPr lang="en-US"/>
        </a:p>
      </dgm:t>
    </dgm:pt>
    <dgm:pt modelId="{E8C69875-990C-44EE-848D-5076489094F5}" type="pres">
      <dgm:prSet presAssocID="{288E5281-CE1A-4370-8EA4-91EE234D5850}" presName="LShape" presStyleLbl="alignNode1" presStyleIdx="2" presStyleCnt="3"/>
      <dgm:spPr/>
      <dgm:t>
        <a:bodyPr/>
        <a:lstStyle/>
        <a:p>
          <a:endParaRPr lang="en-US"/>
        </a:p>
      </dgm:t>
    </dgm:pt>
    <dgm:pt modelId="{0FA54F05-D952-4751-BCB8-D6612E2D034C}" type="pres">
      <dgm:prSet presAssocID="{288E5281-CE1A-4370-8EA4-91EE234D5850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779404-6579-450F-9ABE-FA215ACDA326}" srcId="{2C62068C-B68C-486B-BE69-BF6F7267BB84}" destId="{B3FBC249-2BDF-4602-BCCD-8B3DA9B626D5}" srcOrd="0" destOrd="0" parTransId="{B0820385-B943-4517-8FEB-C547929F2296}" sibTransId="{8CAF3B83-81D9-4E69-9D7E-1FD98D3ADC2E}"/>
    <dgm:cxn modelId="{85146055-D672-40D3-A6DF-F1937E4650DA}" type="presOf" srcId="{2C62068C-B68C-486B-BE69-BF6F7267BB84}" destId="{59157EED-5516-4D1D-ACD0-56EE84B6F736}" srcOrd="0" destOrd="0" presId="urn:microsoft.com/office/officeart/2009/3/layout/StepUpProcess"/>
    <dgm:cxn modelId="{BEED66FA-8070-41E2-A5A1-7F25E214AAF0}" type="presOf" srcId="{B3FBC249-2BDF-4602-BCCD-8B3DA9B626D5}" destId="{22936095-3CCB-4ABC-9554-B3A5BB5B3B9C}" srcOrd="0" destOrd="0" presId="urn:microsoft.com/office/officeart/2009/3/layout/StepUpProcess"/>
    <dgm:cxn modelId="{727C1013-EF84-4F6A-9878-7CEF348BD26B}" type="presOf" srcId="{288E5281-CE1A-4370-8EA4-91EE234D5850}" destId="{0FA54F05-D952-4751-BCB8-D6612E2D034C}" srcOrd="0" destOrd="0" presId="urn:microsoft.com/office/officeart/2009/3/layout/StepUpProcess"/>
    <dgm:cxn modelId="{F787451D-42CA-4C91-8AA2-E69A4CE632C0}" srcId="{2C62068C-B68C-486B-BE69-BF6F7267BB84}" destId="{288E5281-CE1A-4370-8EA4-91EE234D5850}" srcOrd="1" destOrd="0" parTransId="{3F21EAD5-111E-4E34-80AC-993C84CE64C8}" sibTransId="{C5159E52-339A-49FE-B896-A1561389FD52}"/>
    <dgm:cxn modelId="{330B265F-0F1E-462C-BF5D-AAC284910A68}" type="presParOf" srcId="{59157EED-5516-4D1D-ACD0-56EE84B6F736}" destId="{A22962B7-CFF8-4C4A-A97B-EFC698781CB4}" srcOrd="0" destOrd="0" presId="urn:microsoft.com/office/officeart/2009/3/layout/StepUpProcess"/>
    <dgm:cxn modelId="{3F0DCCD8-C2A5-41E9-92D3-E8D92013F772}" type="presParOf" srcId="{A22962B7-CFF8-4C4A-A97B-EFC698781CB4}" destId="{75C1FAFD-E0B5-48F7-B83A-F09FE1DEFAC5}" srcOrd="0" destOrd="0" presId="urn:microsoft.com/office/officeart/2009/3/layout/StepUpProcess"/>
    <dgm:cxn modelId="{066D4F4C-7AD6-4E8C-8DC2-2B22702D59F2}" type="presParOf" srcId="{A22962B7-CFF8-4C4A-A97B-EFC698781CB4}" destId="{22936095-3CCB-4ABC-9554-B3A5BB5B3B9C}" srcOrd="1" destOrd="0" presId="urn:microsoft.com/office/officeart/2009/3/layout/StepUpProcess"/>
    <dgm:cxn modelId="{63AD1D27-2D04-4986-8520-FA2C2730B541}" type="presParOf" srcId="{A22962B7-CFF8-4C4A-A97B-EFC698781CB4}" destId="{55A9AE31-643F-44DA-9FDE-885749A869A3}" srcOrd="2" destOrd="0" presId="urn:microsoft.com/office/officeart/2009/3/layout/StepUpProcess"/>
    <dgm:cxn modelId="{274F02A3-646B-4F9A-8150-6C8D1E2BDD7A}" type="presParOf" srcId="{59157EED-5516-4D1D-ACD0-56EE84B6F736}" destId="{847EF720-A0DF-4A23-93E3-EFF9B3323065}" srcOrd="1" destOrd="0" presId="urn:microsoft.com/office/officeart/2009/3/layout/StepUpProcess"/>
    <dgm:cxn modelId="{64ED35F3-0D0B-4D3F-AD87-D21E3AF9FDAE}" type="presParOf" srcId="{847EF720-A0DF-4A23-93E3-EFF9B3323065}" destId="{495B1F5E-1D7A-4691-AA14-68584ABF615F}" srcOrd="0" destOrd="0" presId="urn:microsoft.com/office/officeart/2009/3/layout/StepUpProcess"/>
    <dgm:cxn modelId="{A316409F-D9D3-40D0-AB6E-7C2D43D1C167}" type="presParOf" srcId="{59157EED-5516-4D1D-ACD0-56EE84B6F736}" destId="{86A5CEB8-DEC6-4D65-B131-6A8EA7201258}" srcOrd="2" destOrd="0" presId="urn:microsoft.com/office/officeart/2009/3/layout/StepUpProcess"/>
    <dgm:cxn modelId="{09ED655D-9BBD-4136-89B3-5453A005E1D1}" type="presParOf" srcId="{86A5CEB8-DEC6-4D65-B131-6A8EA7201258}" destId="{E8C69875-990C-44EE-848D-5076489094F5}" srcOrd="0" destOrd="0" presId="urn:microsoft.com/office/officeart/2009/3/layout/StepUpProcess"/>
    <dgm:cxn modelId="{3ADA7C03-E7EB-4351-9457-B0A48DA5BA66}" type="presParOf" srcId="{86A5CEB8-DEC6-4D65-B131-6A8EA7201258}" destId="{0FA54F05-D952-4751-BCB8-D6612E2D034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02A846-72BB-4B9B-ABDD-8BE1DED03D63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FFDF36-A5D1-456E-BFC0-8E13809E85A1}">
      <dgm:prSet phldrT="[Text]" custT="1"/>
      <dgm:spPr/>
      <dgm:t>
        <a:bodyPr/>
        <a:lstStyle/>
        <a:p>
          <a:r>
            <a:rPr lang="en-US" sz="1600" dirty="0" smtClean="0"/>
            <a:t>Screening if parent or provider voices a concern during well-child visit</a:t>
          </a:r>
          <a:r>
            <a:rPr lang="en-US" sz="1500" dirty="0" smtClean="0"/>
            <a:t>	</a:t>
          </a:r>
          <a:endParaRPr lang="en-US" sz="1500" dirty="0"/>
        </a:p>
      </dgm:t>
    </dgm:pt>
    <dgm:pt modelId="{B15E1EBE-2F34-4F87-87BD-478C5DB858A6}" type="parTrans" cxnId="{0F887DBA-C4CF-4C4F-9C94-C28F39632C43}">
      <dgm:prSet/>
      <dgm:spPr/>
      <dgm:t>
        <a:bodyPr/>
        <a:lstStyle/>
        <a:p>
          <a:endParaRPr lang="en-US"/>
        </a:p>
      </dgm:t>
    </dgm:pt>
    <dgm:pt modelId="{2B3D88E6-BD7B-4C51-A85C-AF85DA72009D}" type="sibTrans" cxnId="{0F887DBA-C4CF-4C4F-9C94-C28F39632C43}">
      <dgm:prSet/>
      <dgm:spPr/>
      <dgm:t>
        <a:bodyPr/>
        <a:lstStyle/>
        <a:p>
          <a:endParaRPr lang="en-US"/>
        </a:p>
      </dgm:t>
    </dgm:pt>
    <dgm:pt modelId="{6C559B12-0031-4EA4-A830-33F53DBA6FE8}">
      <dgm:prSet phldrT="[Text]" custT="1"/>
      <dgm:spPr/>
      <dgm:t>
        <a:bodyPr/>
        <a:lstStyle/>
        <a:p>
          <a:r>
            <a:rPr lang="en-US" sz="1600" dirty="0" smtClean="0">
              <a:latin typeface="+mn-lt"/>
            </a:rPr>
            <a:t>If further assessment is needed </a:t>
          </a:r>
          <a:r>
            <a:rPr lang="en-US" sz="1600" dirty="0" smtClean="0">
              <a:latin typeface="+mn-lt"/>
              <a:ea typeface="+mn-ea"/>
              <a:cs typeface="+mn-cs"/>
            </a:rPr>
            <a:t>→  information is shared with child’s school district*</a:t>
          </a:r>
          <a:endParaRPr lang="en-US" sz="1600" dirty="0">
            <a:latin typeface="+mn-lt"/>
          </a:endParaRPr>
        </a:p>
      </dgm:t>
    </dgm:pt>
    <dgm:pt modelId="{F63B0B80-55D6-4428-B1DD-5D9632159AAB}" type="parTrans" cxnId="{E5713DFF-16D5-4933-A5D6-47BDF9289CA4}">
      <dgm:prSet/>
      <dgm:spPr/>
      <dgm:t>
        <a:bodyPr/>
        <a:lstStyle/>
        <a:p>
          <a:endParaRPr lang="en-US"/>
        </a:p>
      </dgm:t>
    </dgm:pt>
    <dgm:pt modelId="{2BCB657B-91F9-4591-B535-EA30377E57FA}" type="sibTrans" cxnId="{E5713DFF-16D5-4933-A5D6-47BDF9289CA4}">
      <dgm:prSet/>
      <dgm:spPr/>
      <dgm:t>
        <a:bodyPr/>
        <a:lstStyle/>
        <a:p>
          <a:endParaRPr lang="en-US"/>
        </a:p>
      </dgm:t>
    </dgm:pt>
    <dgm:pt modelId="{5079A7A0-E860-4D59-B702-94501C823098}" type="pres">
      <dgm:prSet presAssocID="{1002A846-72BB-4B9B-ABDD-8BE1DED03D6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98ACC14-361F-4604-8ED9-F8DE5B1AAEEE}" type="pres">
      <dgm:prSet presAssocID="{A1FFDF36-A5D1-456E-BFC0-8E13809E85A1}" presName="composite" presStyleCnt="0"/>
      <dgm:spPr/>
      <dgm:t>
        <a:bodyPr/>
        <a:lstStyle/>
        <a:p>
          <a:endParaRPr lang="en-US"/>
        </a:p>
      </dgm:t>
    </dgm:pt>
    <dgm:pt modelId="{EFFC66C9-0645-4EEE-AF5B-B02002640822}" type="pres">
      <dgm:prSet presAssocID="{A1FFDF36-A5D1-456E-BFC0-8E13809E85A1}" presName="LShape" presStyleLbl="alignNode1" presStyleIdx="0" presStyleCnt="3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C18D2C6C-9741-4BDC-B25A-1C2AC74A1D33}" type="pres">
      <dgm:prSet presAssocID="{A1FFDF36-A5D1-456E-BFC0-8E13809E85A1}" presName="ParentText" presStyleLbl="revTx" presStyleIdx="0" presStyleCnt="2" custScaleY="978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03C59-AEE3-4FA5-8055-D1A31E50F452}" type="pres">
      <dgm:prSet presAssocID="{A1FFDF36-A5D1-456E-BFC0-8E13809E85A1}" presName="Triangle" presStyleLbl="alignNode1" presStyleIdx="1" presStyleCnt="3"/>
      <dgm:spPr/>
      <dgm:t>
        <a:bodyPr/>
        <a:lstStyle/>
        <a:p>
          <a:endParaRPr lang="en-US"/>
        </a:p>
      </dgm:t>
    </dgm:pt>
    <dgm:pt modelId="{655F05BA-F4D2-4144-A153-CFFD78E7A175}" type="pres">
      <dgm:prSet presAssocID="{2B3D88E6-BD7B-4C51-A85C-AF85DA72009D}" presName="sibTrans" presStyleCnt="0"/>
      <dgm:spPr/>
      <dgm:t>
        <a:bodyPr/>
        <a:lstStyle/>
        <a:p>
          <a:endParaRPr lang="en-US"/>
        </a:p>
      </dgm:t>
    </dgm:pt>
    <dgm:pt modelId="{82D95C4A-DBCD-4765-822A-B78581FFD1A4}" type="pres">
      <dgm:prSet presAssocID="{2B3D88E6-BD7B-4C51-A85C-AF85DA72009D}" presName="space" presStyleCnt="0"/>
      <dgm:spPr/>
      <dgm:t>
        <a:bodyPr/>
        <a:lstStyle/>
        <a:p>
          <a:endParaRPr lang="en-US"/>
        </a:p>
      </dgm:t>
    </dgm:pt>
    <dgm:pt modelId="{E8E31D83-4EB8-41B5-9CA8-7BE8FDD62618}" type="pres">
      <dgm:prSet presAssocID="{6C559B12-0031-4EA4-A830-33F53DBA6FE8}" presName="composite" presStyleCnt="0"/>
      <dgm:spPr/>
      <dgm:t>
        <a:bodyPr/>
        <a:lstStyle/>
        <a:p>
          <a:endParaRPr lang="en-US"/>
        </a:p>
      </dgm:t>
    </dgm:pt>
    <dgm:pt modelId="{C2F2AE7E-3F10-4721-9565-7BD9AA23B496}" type="pres">
      <dgm:prSet presAssocID="{6C559B12-0031-4EA4-A830-33F53DBA6FE8}" presName="LShape" presStyleLbl="alignNode1" presStyleIdx="2" presStyleCnt="3" custLinFactNeighborX="-1585" custLinFactNeighborY="5687"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3EFD43EF-053C-4754-BC8B-A15445FC212D}" type="pres">
      <dgm:prSet presAssocID="{6C559B12-0031-4EA4-A830-33F53DBA6FE8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472225-6F1C-434E-8392-4DB73A995150}" type="presOf" srcId="{1002A846-72BB-4B9B-ABDD-8BE1DED03D63}" destId="{5079A7A0-E860-4D59-B702-94501C823098}" srcOrd="0" destOrd="0" presId="urn:microsoft.com/office/officeart/2009/3/layout/StepUpProcess"/>
    <dgm:cxn modelId="{27BD2108-4BD9-47B2-8202-D9325F5C5634}" type="presOf" srcId="{6C559B12-0031-4EA4-A830-33F53DBA6FE8}" destId="{3EFD43EF-053C-4754-BC8B-A15445FC212D}" srcOrd="0" destOrd="0" presId="urn:microsoft.com/office/officeart/2009/3/layout/StepUpProcess"/>
    <dgm:cxn modelId="{0F887DBA-C4CF-4C4F-9C94-C28F39632C43}" srcId="{1002A846-72BB-4B9B-ABDD-8BE1DED03D63}" destId="{A1FFDF36-A5D1-456E-BFC0-8E13809E85A1}" srcOrd="0" destOrd="0" parTransId="{B15E1EBE-2F34-4F87-87BD-478C5DB858A6}" sibTransId="{2B3D88E6-BD7B-4C51-A85C-AF85DA72009D}"/>
    <dgm:cxn modelId="{E5713DFF-16D5-4933-A5D6-47BDF9289CA4}" srcId="{1002A846-72BB-4B9B-ABDD-8BE1DED03D63}" destId="{6C559B12-0031-4EA4-A830-33F53DBA6FE8}" srcOrd="1" destOrd="0" parTransId="{F63B0B80-55D6-4428-B1DD-5D9632159AAB}" sibTransId="{2BCB657B-91F9-4591-B535-EA30377E57FA}"/>
    <dgm:cxn modelId="{87E3FD4D-7C20-4275-82B3-B766D035251E}" type="presOf" srcId="{A1FFDF36-A5D1-456E-BFC0-8E13809E85A1}" destId="{C18D2C6C-9741-4BDC-B25A-1C2AC74A1D33}" srcOrd="0" destOrd="0" presId="urn:microsoft.com/office/officeart/2009/3/layout/StepUpProcess"/>
    <dgm:cxn modelId="{7F9D030E-9B3B-4E99-9925-618916CF3DAD}" type="presParOf" srcId="{5079A7A0-E860-4D59-B702-94501C823098}" destId="{D98ACC14-361F-4604-8ED9-F8DE5B1AAEEE}" srcOrd="0" destOrd="0" presId="urn:microsoft.com/office/officeart/2009/3/layout/StepUpProcess"/>
    <dgm:cxn modelId="{6E2B05B9-50A4-499E-A023-BF9339AF023A}" type="presParOf" srcId="{D98ACC14-361F-4604-8ED9-F8DE5B1AAEEE}" destId="{EFFC66C9-0645-4EEE-AF5B-B02002640822}" srcOrd="0" destOrd="0" presId="urn:microsoft.com/office/officeart/2009/3/layout/StepUpProcess"/>
    <dgm:cxn modelId="{3A708347-B8A4-4029-8134-ED803984394E}" type="presParOf" srcId="{D98ACC14-361F-4604-8ED9-F8DE5B1AAEEE}" destId="{C18D2C6C-9741-4BDC-B25A-1C2AC74A1D33}" srcOrd="1" destOrd="0" presId="urn:microsoft.com/office/officeart/2009/3/layout/StepUpProcess"/>
    <dgm:cxn modelId="{84290779-9E63-4AA0-B5BE-209DC5823482}" type="presParOf" srcId="{D98ACC14-361F-4604-8ED9-F8DE5B1AAEEE}" destId="{D7603C59-AEE3-4FA5-8055-D1A31E50F452}" srcOrd="2" destOrd="0" presId="urn:microsoft.com/office/officeart/2009/3/layout/StepUpProcess"/>
    <dgm:cxn modelId="{0056C629-477B-46C2-843F-02DCF3EEC4C3}" type="presParOf" srcId="{5079A7A0-E860-4D59-B702-94501C823098}" destId="{655F05BA-F4D2-4144-A153-CFFD78E7A175}" srcOrd="1" destOrd="0" presId="urn:microsoft.com/office/officeart/2009/3/layout/StepUpProcess"/>
    <dgm:cxn modelId="{8B2C2D54-BB63-4198-A796-39FDC44C3318}" type="presParOf" srcId="{655F05BA-F4D2-4144-A153-CFFD78E7A175}" destId="{82D95C4A-DBCD-4765-822A-B78581FFD1A4}" srcOrd="0" destOrd="0" presId="urn:microsoft.com/office/officeart/2009/3/layout/StepUpProcess"/>
    <dgm:cxn modelId="{0DFFC50B-A083-4D52-83EB-99D98972F6D2}" type="presParOf" srcId="{5079A7A0-E860-4D59-B702-94501C823098}" destId="{E8E31D83-4EB8-41B5-9CA8-7BE8FDD62618}" srcOrd="2" destOrd="0" presId="urn:microsoft.com/office/officeart/2009/3/layout/StepUpProcess"/>
    <dgm:cxn modelId="{45DD0977-4F22-4BD3-9727-67540447BF05}" type="presParOf" srcId="{E8E31D83-4EB8-41B5-9CA8-7BE8FDD62618}" destId="{C2F2AE7E-3F10-4721-9565-7BD9AA23B496}" srcOrd="0" destOrd="0" presId="urn:microsoft.com/office/officeart/2009/3/layout/StepUpProcess"/>
    <dgm:cxn modelId="{E86C5E8C-43C1-4B6D-A50F-52ABAE3A151B}" type="presParOf" srcId="{E8E31D83-4EB8-41B5-9CA8-7BE8FDD62618}" destId="{3EFD43EF-053C-4754-BC8B-A15445FC212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AECE7-3607-4AB3-8866-EF3D906B343C}">
      <dsp:nvSpPr>
        <dsp:cNvPr id="0" name=""/>
        <dsp:cNvSpPr/>
      </dsp:nvSpPr>
      <dsp:spPr>
        <a:xfrm rot="5400000">
          <a:off x="450821" y="732669"/>
          <a:ext cx="1264251" cy="2103686"/>
        </a:xfrm>
        <a:prstGeom prst="corner">
          <a:avLst>
            <a:gd name="adj1" fmla="val 16120"/>
            <a:gd name="adj2" fmla="val 16110"/>
          </a:avLst>
        </a:prstGeom>
        <a:solidFill>
          <a:schemeClr val="accent2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B13DA-A026-4764-B65C-DEE541F6F0CB}">
      <dsp:nvSpPr>
        <dsp:cNvPr id="0" name=""/>
        <dsp:cNvSpPr/>
      </dsp:nvSpPr>
      <dsp:spPr>
        <a:xfrm>
          <a:off x="239786" y="1361219"/>
          <a:ext cx="1899220" cy="1664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Child is </a:t>
          </a:r>
          <a:r>
            <a:rPr lang="en-US" sz="1600" kern="1200" dirty="0" smtClean="0"/>
            <a:t>seen and, if needed, evaluated by specialist</a:t>
          </a:r>
          <a:endParaRPr lang="en-US" sz="1600" kern="1200" dirty="0"/>
        </a:p>
      </dsp:txBody>
      <dsp:txXfrm>
        <a:off x="239786" y="1361219"/>
        <a:ext cx="1899220" cy="1664777"/>
      </dsp:txXfrm>
    </dsp:sp>
    <dsp:sp modelId="{BC25E87E-0E8F-46B0-9BE0-D02C8E6326E4}">
      <dsp:nvSpPr>
        <dsp:cNvPr id="0" name=""/>
        <dsp:cNvSpPr/>
      </dsp:nvSpPr>
      <dsp:spPr>
        <a:xfrm>
          <a:off x="1780663" y="577794"/>
          <a:ext cx="358343" cy="358343"/>
        </a:xfrm>
        <a:prstGeom prst="triangle">
          <a:avLst>
            <a:gd name="adj" fmla="val 100000"/>
          </a:avLst>
        </a:prstGeom>
        <a:solidFill>
          <a:srgbClr val="F55D7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6C2CE-C8EE-4C6D-B92F-F5F44C227D88}">
      <dsp:nvSpPr>
        <dsp:cNvPr id="0" name=""/>
        <dsp:cNvSpPr/>
      </dsp:nvSpPr>
      <dsp:spPr>
        <a:xfrm rot="5400000">
          <a:off x="2775838" y="157342"/>
          <a:ext cx="1264251" cy="2103686"/>
        </a:xfrm>
        <a:prstGeom prst="corner">
          <a:avLst>
            <a:gd name="adj1" fmla="val 16120"/>
            <a:gd name="adj2" fmla="val 16110"/>
          </a:avLst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51B6F-D3BE-4D55-AA91-7F95EFBD5106}">
      <dsp:nvSpPr>
        <dsp:cNvPr id="0" name=""/>
        <dsp:cNvSpPr/>
      </dsp:nvSpPr>
      <dsp:spPr>
        <a:xfrm>
          <a:off x="2564803" y="785891"/>
          <a:ext cx="1899220" cy="1664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Child is linked to eligible services &amp; other free community resources</a:t>
          </a:r>
          <a:endParaRPr lang="en-US" sz="1600" kern="1200" dirty="0"/>
        </a:p>
      </dsp:txBody>
      <dsp:txXfrm>
        <a:off x="2564803" y="785891"/>
        <a:ext cx="1899220" cy="1664777"/>
      </dsp:txXfrm>
    </dsp:sp>
    <dsp:sp modelId="{F9C274D3-879C-4192-8DAB-28701594F52D}">
      <dsp:nvSpPr>
        <dsp:cNvPr id="0" name=""/>
        <dsp:cNvSpPr/>
      </dsp:nvSpPr>
      <dsp:spPr>
        <a:xfrm>
          <a:off x="4105679" y="2466"/>
          <a:ext cx="358343" cy="358343"/>
        </a:xfrm>
        <a:prstGeom prst="triangle">
          <a:avLst>
            <a:gd name="adj" fmla="val 100000"/>
          </a:avLst>
        </a:prstGeom>
        <a:solidFill>
          <a:srgbClr val="7030A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9F50B-6EB7-43A0-A0BC-B91CAB95CC67}">
      <dsp:nvSpPr>
        <dsp:cNvPr id="0" name=""/>
        <dsp:cNvSpPr/>
      </dsp:nvSpPr>
      <dsp:spPr>
        <a:xfrm rot="5400000">
          <a:off x="5100854" y="-417985"/>
          <a:ext cx="1264251" cy="2103686"/>
        </a:xfrm>
        <a:prstGeom prst="corner">
          <a:avLst>
            <a:gd name="adj1" fmla="val 16120"/>
            <a:gd name="adj2" fmla="val 16110"/>
          </a:avLst>
        </a:prstGeom>
        <a:solidFill>
          <a:srgbClr val="0070C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41656-60EF-4EBF-A34F-AEC4DC30E055}">
      <dsp:nvSpPr>
        <dsp:cNvPr id="0" name=""/>
        <dsp:cNvSpPr/>
      </dsp:nvSpPr>
      <dsp:spPr>
        <a:xfrm>
          <a:off x="4889819" y="210563"/>
          <a:ext cx="1899220" cy="1664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Parent tells Health Center about plan</a:t>
          </a:r>
          <a:endParaRPr lang="en-US" sz="1600" kern="1200" dirty="0"/>
        </a:p>
      </dsp:txBody>
      <dsp:txXfrm>
        <a:off x="4889819" y="210563"/>
        <a:ext cx="1899220" cy="16647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1FAFD-E0B5-48F7-B83A-F09FE1DEFAC5}">
      <dsp:nvSpPr>
        <dsp:cNvPr id="0" name=""/>
        <dsp:cNvSpPr/>
      </dsp:nvSpPr>
      <dsp:spPr>
        <a:xfrm rot="5400000">
          <a:off x="352298" y="191537"/>
          <a:ext cx="1058635" cy="1761545"/>
        </a:xfrm>
        <a:prstGeom prst="corner">
          <a:avLst>
            <a:gd name="adj1" fmla="val 16120"/>
            <a:gd name="adj2" fmla="val 16110"/>
          </a:avLst>
        </a:prstGeom>
        <a:solidFill>
          <a:srgbClr val="E36CE6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36095-3CCB-4ABC-9554-B3A5BB5B3B9C}">
      <dsp:nvSpPr>
        <dsp:cNvPr id="0" name=""/>
        <dsp:cNvSpPr/>
      </dsp:nvSpPr>
      <dsp:spPr>
        <a:xfrm>
          <a:off x="175586" y="717860"/>
          <a:ext cx="1590332" cy="1394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Screening for all children at 9, 18 &amp; 30 months</a:t>
          </a:r>
          <a:endParaRPr lang="en-US" sz="1600" kern="1200" dirty="0"/>
        </a:p>
      </dsp:txBody>
      <dsp:txXfrm>
        <a:off x="175586" y="717860"/>
        <a:ext cx="1590332" cy="1394019"/>
      </dsp:txXfrm>
    </dsp:sp>
    <dsp:sp modelId="{55A9AE31-643F-44DA-9FDE-885749A869A3}">
      <dsp:nvSpPr>
        <dsp:cNvPr id="0" name=""/>
        <dsp:cNvSpPr/>
      </dsp:nvSpPr>
      <dsp:spPr>
        <a:xfrm>
          <a:off x="1465856" y="61850"/>
          <a:ext cx="300062" cy="300062"/>
        </a:xfrm>
        <a:prstGeom prst="triangle">
          <a:avLst>
            <a:gd name="adj" fmla="val 100000"/>
          </a:avLst>
        </a:prstGeom>
        <a:solidFill>
          <a:schemeClr val="accent2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69875-990C-44EE-848D-5076489094F5}">
      <dsp:nvSpPr>
        <dsp:cNvPr id="0" name=""/>
        <dsp:cNvSpPr/>
      </dsp:nvSpPr>
      <dsp:spPr>
        <a:xfrm rot="5400000">
          <a:off x="2299176" y="-290219"/>
          <a:ext cx="1058635" cy="1761545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54F05-D952-4751-BCB8-D6612E2D034C}">
      <dsp:nvSpPr>
        <dsp:cNvPr id="0" name=""/>
        <dsp:cNvSpPr/>
      </dsp:nvSpPr>
      <dsp:spPr>
        <a:xfrm>
          <a:off x="2122464" y="236103"/>
          <a:ext cx="1590332" cy="1394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n-lt"/>
            </a:rPr>
            <a:t>If a concern is identified </a:t>
          </a:r>
          <a:r>
            <a:rPr lang="en-US" sz="1600" kern="1200" dirty="0" smtClean="0">
              <a:latin typeface="+mn-lt"/>
              <a:ea typeface="+mn-ea"/>
              <a:cs typeface="+mn-cs"/>
            </a:rPr>
            <a:t>→  family is linked with navigator at Early Learning Institute (ELI)</a:t>
          </a:r>
          <a:endParaRPr lang="en-US" sz="1600" kern="1200" dirty="0" smtClean="0">
            <a:latin typeface="+mn-lt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122464" y="236103"/>
        <a:ext cx="1590332" cy="13940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C66C9-0645-4EEE-AF5B-B02002640822}">
      <dsp:nvSpPr>
        <dsp:cNvPr id="0" name=""/>
        <dsp:cNvSpPr/>
      </dsp:nvSpPr>
      <dsp:spPr>
        <a:xfrm rot="5400000">
          <a:off x="352962" y="224591"/>
          <a:ext cx="1060355" cy="1764407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D2C6C-9741-4BDC-B25A-1C2AC74A1D33}">
      <dsp:nvSpPr>
        <dsp:cNvPr id="0" name=""/>
        <dsp:cNvSpPr/>
      </dsp:nvSpPr>
      <dsp:spPr>
        <a:xfrm>
          <a:off x="175962" y="766528"/>
          <a:ext cx="1592916" cy="1366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Screening if parent or provider voices a concern during well-child visit</a:t>
          </a:r>
          <a:r>
            <a:rPr lang="en-US" sz="1500" kern="1200" dirty="0" smtClean="0"/>
            <a:t>	</a:t>
          </a:r>
          <a:endParaRPr lang="en-US" sz="1500" kern="1200" dirty="0"/>
        </a:p>
      </dsp:txBody>
      <dsp:txXfrm>
        <a:off x="175962" y="766528"/>
        <a:ext cx="1592916" cy="1366767"/>
      </dsp:txXfrm>
    </dsp:sp>
    <dsp:sp modelId="{D7603C59-AEE3-4FA5-8055-D1A31E50F452}">
      <dsp:nvSpPr>
        <dsp:cNvPr id="0" name=""/>
        <dsp:cNvSpPr/>
      </dsp:nvSpPr>
      <dsp:spPr>
        <a:xfrm>
          <a:off x="1468329" y="94694"/>
          <a:ext cx="300550" cy="300550"/>
        </a:xfrm>
        <a:prstGeom prst="triangle">
          <a:avLst>
            <a:gd name="adj" fmla="val 10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2AE7E-3F10-4721-9565-7BD9AA23B496}">
      <dsp:nvSpPr>
        <dsp:cNvPr id="0" name=""/>
        <dsp:cNvSpPr/>
      </dsp:nvSpPr>
      <dsp:spPr>
        <a:xfrm rot="5400000">
          <a:off x="2275037" y="-197645"/>
          <a:ext cx="1060355" cy="1764407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D43EF-053C-4754-BC8B-A15445FC212D}">
      <dsp:nvSpPr>
        <dsp:cNvPr id="0" name=""/>
        <dsp:cNvSpPr/>
      </dsp:nvSpPr>
      <dsp:spPr>
        <a:xfrm>
          <a:off x="2126003" y="269229"/>
          <a:ext cx="1592916" cy="1396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n-lt"/>
            </a:rPr>
            <a:t>If further assessment is needed </a:t>
          </a:r>
          <a:r>
            <a:rPr lang="en-US" sz="1600" kern="1200" dirty="0" smtClean="0">
              <a:latin typeface="+mn-lt"/>
              <a:ea typeface="+mn-ea"/>
              <a:cs typeface="+mn-cs"/>
            </a:rPr>
            <a:t>→  information is shared with child’s school district*</a:t>
          </a:r>
          <a:endParaRPr lang="en-US" sz="1600" kern="1200" dirty="0">
            <a:latin typeface="+mn-lt"/>
          </a:endParaRPr>
        </a:p>
      </dsp:txBody>
      <dsp:txXfrm>
        <a:off x="2126003" y="269229"/>
        <a:ext cx="1592916" cy="1396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8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5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4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9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1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8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5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3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6474-9D0F-4386-94AB-7EAE1E04C74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F2A30-5D5B-4328-85A1-7F5C3C6B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4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2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ople generations avatars icons at different ages - baby, child, teenager, young, adult, old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61" r="78129" b="41641"/>
          <a:stretch/>
        </p:blipFill>
        <p:spPr bwMode="auto">
          <a:xfrm>
            <a:off x="7551063" y="557837"/>
            <a:ext cx="2239108" cy="14631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5445" y="683903"/>
            <a:ext cx="1886441" cy="12110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27567" y="2081203"/>
            <a:ext cx="465364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</a:t>
            </a:r>
            <a:r>
              <a:rPr lang="en-US" b="1" dirty="0" smtClean="0"/>
              <a:t>ervices for your Child</a:t>
            </a:r>
          </a:p>
          <a:p>
            <a:endParaRPr lang="en-US" b="1" dirty="0" smtClean="0"/>
          </a:p>
          <a:p>
            <a:r>
              <a:rPr lang="en-US" sz="1600" b="1" dirty="0" smtClean="0"/>
              <a:t>R</a:t>
            </a:r>
            <a:r>
              <a:rPr lang="en-US" sz="1400" dirty="0" smtClean="0"/>
              <a:t>esearch shows that all children should be checked for conditions that might interfere with learning and early brain development.</a:t>
            </a:r>
          </a:p>
          <a:p>
            <a:endParaRPr lang="en-US" sz="1600" dirty="0" smtClean="0"/>
          </a:p>
          <a:p>
            <a:r>
              <a:rPr lang="en-US" sz="1600" b="1" dirty="0" smtClean="0"/>
              <a:t>T</a:t>
            </a:r>
            <a:r>
              <a:rPr lang="en-US" sz="1400" dirty="0" smtClean="0"/>
              <a:t>his brochure will tell you about how to access resources available to help your child be ready to learn.</a:t>
            </a:r>
          </a:p>
          <a:p>
            <a:endParaRPr lang="en-US" sz="1400" dirty="0"/>
          </a:p>
          <a:p>
            <a:pPr lvl="0"/>
            <a:r>
              <a:rPr lang="en-US" sz="1600" b="1" dirty="0">
                <a:solidFill>
                  <a:prstClr val="black"/>
                </a:solidFill>
              </a:rPr>
              <a:t>P</a:t>
            </a:r>
            <a:r>
              <a:rPr lang="en-US" sz="1400" dirty="0" smtClean="0">
                <a:solidFill>
                  <a:prstClr val="black"/>
                </a:solidFill>
              </a:rPr>
              <a:t>rivacy </a:t>
            </a:r>
            <a:r>
              <a:rPr lang="en-US" sz="1400" dirty="0">
                <a:solidFill>
                  <a:prstClr val="black"/>
                </a:solidFill>
              </a:rPr>
              <a:t>Protection: Your information will not be released to enforce immigration laws</a:t>
            </a:r>
            <a:r>
              <a:rPr lang="en-US" sz="1400" dirty="0" smtClean="0">
                <a:solidFill>
                  <a:prstClr val="black"/>
                </a:solidFill>
              </a:rPr>
              <a:t>. If you wish, home evaluations and services may be available.</a:t>
            </a:r>
            <a:endParaRPr lang="en-US" sz="1400" dirty="0">
              <a:solidFill>
                <a:prstClr val="black"/>
              </a:solidFill>
            </a:endParaRPr>
          </a:p>
          <a:p>
            <a:endParaRPr lang="en-US" sz="1600" dirty="0" smtClean="0"/>
          </a:p>
          <a:p>
            <a:r>
              <a:rPr lang="en-US" sz="2400" dirty="0"/>
              <a:t>C</a:t>
            </a:r>
            <a:r>
              <a:rPr lang="en-US" dirty="0" smtClean="0"/>
              <a:t>ontact the Early Learning Institute “Navigator” for assistance:  (707) 591-0170</a:t>
            </a:r>
          </a:p>
          <a:p>
            <a:endParaRPr lang="en-US" dirty="0"/>
          </a:p>
          <a:p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537" y="569880"/>
            <a:ext cx="2438611" cy="7620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13592" y="160825"/>
            <a:ext cx="297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Program is Supported by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123" y="5638431"/>
            <a:ext cx="1803548" cy="6865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57379" y="1885110"/>
            <a:ext cx="224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Participating Agencies</a:t>
            </a:r>
            <a:endParaRPr lang="en-US" dirty="0"/>
          </a:p>
        </p:txBody>
      </p:sp>
      <p:pic>
        <p:nvPicPr>
          <p:cNvPr id="1028" name="Picture 4" descr="Petaluma Health Cent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18" y="4187851"/>
            <a:ext cx="2857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ogo_66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84" y="5015223"/>
            <a:ext cx="3336732" cy="72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534400" y="6446655"/>
            <a:ext cx="11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pic>
        <p:nvPicPr>
          <p:cNvPr id="1034" name="Picture 10" descr="Early Learning Institu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88" y="2378854"/>
            <a:ext cx="34861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onoma County Office of Educati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34" y="3410031"/>
            <a:ext cx="2030229" cy="42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North Bay Regional Cent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41" y="2812242"/>
            <a:ext cx="1801431" cy="47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85" b="14891"/>
          <a:stretch/>
        </p:blipFill>
        <p:spPr>
          <a:xfrm>
            <a:off x="2835047" y="3422865"/>
            <a:ext cx="1264664" cy="836247"/>
          </a:xfrm>
          <a:prstGeom prst="rect">
            <a:avLst/>
          </a:prstGeom>
        </p:spPr>
      </p:pic>
      <p:pic>
        <p:nvPicPr>
          <p:cNvPr id="3" name="Picture 2" descr="SRCHC CA+ Logo for Signatures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890" y="4050377"/>
            <a:ext cx="1711049" cy="120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32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225" y="1050328"/>
            <a:ext cx="26121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>
                <a:solidFill>
                  <a:prstClr val="black"/>
                </a:solidFill>
                <a:ea typeface="+mj-ea"/>
                <a:cs typeface="+mj-cs"/>
              </a:rPr>
              <a:t>Birth until 3</a:t>
            </a:r>
            <a:r>
              <a:rPr lang="en-US" sz="2000" b="1" u="sng" baseline="30000" dirty="0">
                <a:solidFill>
                  <a:prstClr val="black"/>
                </a:solidFill>
                <a:ea typeface="+mj-ea"/>
                <a:cs typeface="+mj-cs"/>
              </a:rPr>
              <a:t>rd</a:t>
            </a:r>
            <a:r>
              <a:rPr lang="en-US" sz="2000" b="1" u="sng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2000" b="1" u="sng" dirty="0" smtClean="0">
                <a:solidFill>
                  <a:prstClr val="black"/>
                </a:solidFill>
                <a:ea typeface="+mj-ea"/>
                <a:cs typeface="+mj-cs"/>
              </a:rPr>
              <a:t>Birthday</a:t>
            </a:r>
            <a:endParaRPr lang="en-US" sz="20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202225" y="3519525"/>
            <a:ext cx="16389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>
                <a:solidFill>
                  <a:prstClr val="black"/>
                </a:solidFill>
                <a:ea typeface="+mj-ea"/>
                <a:cs typeface="+mj-cs"/>
              </a:rPr>
              <a:t>3-5 year </a:t>
            </a:r>
            <a:r>
              <a:rPr lang="en-US" sz="2000" b="1" u="sng" dirty="0" smtClean="0">
                <a:solidFill>
                  <a:prstClr val="black"/>
                </a:solidFill>
                <a:ea typeface="+mj-ea"/>
                <a:cs typeface="+mj-cs"/>
              </a:rPr>
              <a:t>Olds</a:t>
            </a:r>
            <a:endParaRPr lang="en-US" sz="2000" b="1" u="sn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25" y="88264"/>
            <a:ext cx="6181880" cy="493819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35109"/>
              </p:ext>
            </p:extLst>
          </p:nvPr>
        </p:nvGraphicFramePr>
        <p:xfrm>
          <a:off x="4161692" y="1450438"/>
          <a:ext cx="6820144" cy="302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04451118"/>
              </p:ext>
            </p:extLst>
          </p:nvPr>
        </p:nvGraphicFramePr>
        <p:xfrm>
          <a:off x="328246" y="1609725"/>
          <a:ext cx="3713641" cy="2173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623715" y="3431893"/>
            <a:ext cx="4989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If no special services are needed </a:t>
            </a:r>
            <a:r>
              <a:rPr lang="en-US" b="1" dirty="0" smtClean="0">
                <a:sym typeface="Symbol" panose="05050102010706020507" pitchFamily="18" charset="2"/>
              </a:rPr>
              <a:t>  your child will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return to health center for regular well-child visits</a:t>
            </a:r>
            <a:endParaRPr lang="en-US" b="1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107507393"/>
              </p:ext>
            </p:extLst>
          </p:nvPr>
        </p:nvGraphicFramePr>
        <p:xfrm>
          <a:off x="328246" y="3696796"/>
          <a:ext cx="3719857" cy="2227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457449" y="5864951"/>
            <a:ext cx="3599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Parents can expect to be contacted by their school district within 15 days after a referral is received and school is in session.</a:t>
            </a:r>
            <a:endParaRPr lang="en-US" sz="14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55267" y="4368801"/>
            <a:ext cx="5248832" cy="2401654"/>
          </a:xfrm>
          <a:prstGeom prst="rect">
            <a:avLst/>
          </a:prstGeom>
        </p:spPr>
      </p:pic>
      <p:sp>
        <p:nvSpPr>
          <p:cNvPr id="13" name="Isosceles Triangle 12"/>
          <p:cNvSpPr/>
          <p:nvPr/>
        </p:nvSpPr>
        <p:spPr>
          <a:xfrm>
            <a:off x="6025762" y="3575886"/>
            <a:ext cx="358343" cy="358343"/>
          </a:xfrm>
          <a:prstGeom prst="triangle">
            <a:avLst>
              <a:gd name="adj" fmla="val 100000"/>
            </a:avLst>
          </a:prstGeom>
          <a:solidFill>
            <a:srgbClr val="92D050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10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226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Rosaschi</dc:creator>
  <cp:lastModifiedBy>Rebecca Munger</cp:lastModifiedBy>
  <cp:revision>62</cp:revision>
  <cp:lastPrinted>2017-01-24T22:39:57Z</cp:lastPrinted>
  <dcterms:created xsi:type="dcterms:W3CDTF">2017-01-18T19:39:27Z</dcterms:created>
  <dcterms:modified xsi:type="dcterms:W3CDTF">2017-05-17T20:21:59Z</dcterms:modified>
</cp:coreProperties>
</file>