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21945600" cy="32918400"/>
  <p:notesSz cx="7010400" cy="12039600"/>
  <p:defaultTextStyle>
    <a:defPPr>
      <a:defRPr lang="en-US"/>
    </a:defPPr>
    <a:lvl1pPr marL="0" algn="l" defTabSz="1559173" rtl="0" eaLnBrk="1" latinLnBrk="0" hangingPunct="1">
      <a:defRPr sz="3070" kern="1200">
        <a:solidFill>
          <a:schemeClr val="tx1"/>
        </a:solidFill>
        <a:latin typeface="+mn-lt"/>
        <a:ea typeface="+mn-ea"/>
        <a:cs typeface="+mn-cs"/>
      </a:defRPr>
    </a:lvl1pPr>
    <a:lvl2pPr marL="779587" algn="l" defTabSz="1559173" rtl="0" eaLnBrk="1" latinLnBrk="0" hangingPunct="1">
      <a:defRPr sz="3070" kern="1200">
        <a:solidFill>
          <a:schemeClr val="tx1"/>
        </a:solidFill>
        <a:latin typeface="+mn-lt"/>
        <a:ea typeface="+mn-ea"/>
        <a:cs typeface="+mn-cs"/>
      </a:defRPr>
    </a:lvl2pPr>
    <a:lvl3pPr marL="1559173" algn="l" defTabSz="1559173" rtl="0" eaLnBrk="1" latinLnBrk="0" hangingPunct="1">
      <a:defRPr sz="3070" kern="1200">
        <a:solidFill>
          <a:schemeClr val="tx1"/>
        </a:solidFill>
        <a:latin typeface="+mn-lt"/>
        <a:ea typeface="+mn-ea"/>
        <a:cs typeface="+mn-cs"/>
      </a:defRPr>
    </a:lvl3pPr>
    <a:lvl4pPr marL="2338762" algn="l" defTabSz="1559173" rtl="0" eaLnBrk="1" latinLnBrk="0" hangingPunct="1">
      <a:defRPr sz="3070" kern="1200">
        <a:solidFill>
          <a:schemeClr val="tx1"/>
        </a:solidFill>
        <a:latin typeface="+mn-lt"/>
        <a:ea typeface="+mn-ea"/>
        <a:cs typeface="+mn-cs"/>
      </a:defRPr>
    </a:lvl4pPr>
    <a:lvl5pPr marL="3118347" algn="l" defTabSz="1559173" rtl="0" eaLnBrk="1" latinLnBrk="0" hangingPunct="1">
      <a:defRPr sz="3070" kern="1200">
        <a:solidFill>
          <a:schemeClr val="tx1"/>
        </a:solidFill>
        <a:latin typeface="+mn-lt"/>
        <a:ea typeface="+mn-ea"/>
        <a:cs typeface="+mn-cs"/>
      </a:defRPr>
    </a:lvl5pPr>
    <a:lvl6pPr marL="3897934" algn="l" defTabSz="1559173" rtl="0" eaLnBrk="1" latinLnBrk="0" hangingPunct="1">
      <a:defRPr sz="3070" kern="1200">
        <a:solidFill>
          <a:schemeClr val="tx1"/>
        </a:solidFill>
        <a:latin typeface="+mn-lt"/>
        <a:ea typeface="+mn-ea"/>
        <a:cs typeface="+mn-cs"/>
      </a:defRPr>
    </a:lvl6pPr>
    <a:lvl7pPr marL="4677522" algn="l" defTabSz="1559173" rtl="0" eaLnBrk="1" latinLnBrk="0" hangingPunct="1">
      <a:defRPr sz="3070" kern="1200">
        <a:solidFill>
          <a:schemeClr val="tx1"/>
        </a:solidFill>
        <a:latin typeface="+mn-lt"/>
        <a:ea typeface="+mn-ea"/>
        <a:cs typeface="+mn-cs"/>
      </a:defRPr>
    </a:lvl7pPr>
    <a:lvl8pPr marL="5457109" algn="l" defTabSz="1559173" rtl="0" eaLnBrk="1" latinLnBrk="0" hangingPunct="1">
      <a:defRPr sz="3070" kern="1200">
        <a:solidFill>
          <a:schemeClr val="tx1"/>
        </a:solidFill>
        <a:latin typeface="+mn-lt"/>
        <a:ea typeface="+mn-ea"/>
        <a:cs typeface="+mn-cs"/>
      </a:defRPr>
    </a:lvl8pPr>
    <a:lvl9pPr marL="6236697" algn="l" defTabSz="1559173" rtl="0" eaLnBrk="1" latinLnBrk="0" hangingPunct="1">
      <a:defRPr sz="307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16" userDrawn="1">
          <p15:clr>
            <a:srgbClr val="A4A3A4"/>
          </p15:clr>
        </p15:guide>
        <p15:guide id="2" pos="392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1431"/>
    <a:srgbClr val="EE445C"/>
    <a:srgbClr val="C12180"/>
    <a:srgbClr val="FF3300"/>
    <a:srgbClr val="3AA2D6"/>
    <a:srgbClr val="FFF8EE"/>
    <a:srgbClr val="F8F8F8"/>
    <a:srgbClr val="BDB48F"/>
    <a:srgbClr val="CC9900"/>
    <a:srgbClr val="8E1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1" autoAdjust="0"/>
    <p:restoredTop sz="96784" autoAdjust="0"/>
  </p:normalViewPr>
  <p:slideViewPr>
    <p:cSldViewPr>
      <p:cViewPr>
        <p:scale>
          <a:sx n="50" d="100"/>
          <a:sy n="50" d="100"/>
        </p:scale>
        <p:origin x="1116" y="-4188"/>
      </p:cViewPr>
      <p:guideLst>
        <p:guide orient="horz" pos="4716"/>
        <p:guide pos="392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6044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1"/>
            <a:ext cx="3038475" cy="604447"/>
          </a:xfrm>
          <a:prstGeom prst="rect">
            <a:avLst/>
          </a:prstGeom>
        </p:spPr>
        <p:txBody>
          <a:bodyPr vert="horz" lIns="91440" tIns="45720" rIns="91440" bIns="45720" rtlCol="0"/>
          <a:lstStyle>
            <a:lvl1pPr algn="r">
              <a:defRPr sz="1200"/>
            </a:lvl1pPr>
          </a:lstStyle>
          <a:p>
            <a:fld id="{4E590E8B-5F8C-49B7-9C37-0C128B433E2E}" type="datetimeFigureOut">
              <a:rPr lang="en-US" smtClean="0"/>
              <a:t>1/9/2018</a:t>
            </a:fld>
            <a:endParaRPr lang="en-US"/>
          </a:p>
        </p:txBody>
      </p:sp>
      <p:sp>
        <p:nvSpPr>
          <p:cNvPr id="4" name="Slide Image Placeholder 3"/>
          <p:cNvSpPr>
            <a:spLocks noGrp="1" noRot="1" noChangeAspect="1"/>
          </p:cNvSpPr>
          <p:nvPr>
            <p:ph type="sldImg" idx="2"/>
          </p:nvPr>
        </p:nvSpPr>
        <p:spPr>
          <a:xfrm>
            <a:off x="2151063" y="1504950"/>
            <a:ext cx="2708275" cy="40624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5793647"/>
            <a:ext cx="5607050" cy="474100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11435154"/>
            <a:ext cx="3038475" cy="6044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11435154"/>
            <a:ext cx="3038475" cy="604447"/>
          </a:xfrm>
          <a:prstGeom prst="rect">
            <a:avLst/>
          </a:prstGeom>
        </p:spPr>
        <p:txBody>
          <a:bodyPr vert="horz" lIns="91440" tIns="45720" rIns="91440" bIns="45720" rtlCol="0" anchor="b"/>
          <a:lstStyle>
            <a:lvl1pPr algn="r">
              <a:defRPr sz="1200"/>
            </a:lvl1pPr>
          </a:lstStyle>
          <a:p>
            <a:fld id="{D4F5C189-4464-4E25-B622-3CF63E0DECDF}" type="slidenum">
              <a:rPr lang="en-US" smtClean="0"/>
              <a:t>‹#›</a:t>
            </a:fld>
            <a:endParaRPr lang="en-US"/>
          </a:p>
        </p:txBody>
      </p:sp>
    </p:spTree>
    <p:extLst>
      <p:ext uri="{BB962C8B-B14F-4D97-AF65-F5344CB8AC3E}">
        <p14:creationId xmlns:p14="http://schemas.microsoft.com/office/powerpoint/2010/main" val="2020400091"/>
      </p:ext>
    </p:extLst>
  </p:cSld>
  <p:clrMap bg1="lt1" tx1="dk1" bg2="lt2" tx2="dk2" accent1="accent1" accent2="accent2" accent3="accent3" accent4="accent4" accent5="accent5" accent6="accent6" hlink="hlink" folHlink="folHlink"/>
  <p:notesStyle>
    <a:lvl1pPr marL="0" algn="l" defTabSz="1306155" rtl="0" eaLnBrk="1" latinLnBrk="0" hangingPunct="1">
      <a:defRPr sz="1714" kern="1200">
        <a:solidFill>
          <a:schemeClr val="tx1"/>
        </a:solidFill>
        <a:latin typeface="+mn-lt"/>
        <a:ea typeface="+mn-ea"/>
        <a:cs typeface="+mn-cs"/>
      </a:defRPr>
    </a:lvl1pPr>
    <a:lvl2pPr marL="653077" algn="l" defTabSz="1306155" rtl="0" eaLnBrk="1" latinLnBrk="0" hangingPunct="1">
      <a:defRPr sz="1714" kern="1200">
        <a:solidFill>
          <a:schemeClr val="tx1"/>
        </a:solidFill>
        <a:latin typeface="+mn-lt"/>
        <a:ea typeface="+mn-ea"/>
        <a:cs typeface="+mn-cs"/>
      </a:defRPr>
    </a:lvl2pPr>
    <a:lvl3pPr marL="1306155" algn="l" defTabSz="1306155" rtl="0" eaLnBrk="1" latinLnBrk="0" hangingPunct="1">
      <a:defRPr sz="1714" kern="1200">
        <a:solidFill>
          <a:schemeClr val="tx1"/>
        </a:solidFill>
        <a:latin typeface="+mn-lt"/>
        <a:ea typeface="+mn-ea"/>
        <a:cs typeface="+mn-cs"/>
      </a:defRPr>
    </a:lvl3pPr>
    <a:lvl4pPr marL="1959233" algn="l" defTabSz="1306155" rtl="0" eaLnBrk="1" latinLnBrk="0" hangingPunct="1">
      <a:defRPr sz="1714" kern="1200">
        <a:solidFill>
          <a:schemeClr val="tx1"/>
        </a:solidFill>
        <a:latin typeface="+mn-lt"/>
        <a:ea typeface="+mn-ea"/>
        <a:cs typeface="+mn-cs"/>
      </a:defRPr>
    </a:lvl4pPr>
    <a:lvl5pPr marL="2612311" algn="l" defTabSz="1306155" rtl="0" eaLnBrk="1" latinLnBrk="0" hangingPunct="1">
      <a:defRPr sz="1714" kern="1200">
        <a:solidFill>
          <a:schemeClr val="tx1"/>
        </a:solidFill>
        <a:latin typeface="+mn-lt"/>
        <a:ea typeface="+mn-ea"/>
        <a:cs typeface="+mn-cs"/>
      </a:defRPr>
    </a:lvl5pPr>
    <a:lvl6pPr marL="3265388" algn="l" defTabSz="1306155" rtl="0" eaLnBrk="1" latinLnBrk="0" hangingPunct="1">
      <a:defRPr sz="1714" kern="1200">
        <a:solidFill>
          <a:schemeClr val="tx1"/>
        </a:solidFill>
        <a:latin typeface="+mn-lt"/>
        <a:ea typeface="+mn-ea"/>
        <a:cs typeface="+mn-cs"/>
      </a:defRPr>
    </a:lvl6pPr>
    <a:lvl7pPr marL="3918465" algn="l" defTabSz="1306155" rtl="0" eaLnBrk="1" latinLnBrk="0" hangingPunct="1">
      <a:defRPr sz="1714" kern="1200">
        <a:solidFill>
          <a:schemeClr val="tx1"/>
        </a:solidFill>
        <a:latin typeface="+mn-lt"/>
        <a:ea typeface="+mn-ea"/>
        <a:cs typeface="+mn-cs"/>
      </a:defRPr>
    </a:lvl7pPr>
    <a:lvl8pPr marL="4571543" algn="l" defTabSz="1306155" rtl="0" eaLnBrk="1" latinLnBrk="0" hangingPunct="1">
      <a:defRPr sz="1714" kern="1200">
        <a:solidFill>
          <a:schemeClr val="tx1"/>
        </a:solidFill>
        <a:latin typeface="+mn-lt"/>
        <a:ea typeface="+mn-ea"/>
        <a:cs typeface="+mn-cs"/>
      </a:defRPr>
    </a:lvl8pPr>
    <a:lvl9pPr marL="5224620" algn="l" defTabSz="1306155" rtl="0" eaLnBrk="1" latinLnBrk="0" hangingPunct="1">
      <a:defRPr sz="171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1</a:t>
            </a:fld>
            <a:endParaRPr lang="en-US"/>
          </a:p>
        </p:txBody>
      </p:sp>
    </p:spTree>
    <p:extLst>
      <p:ext uri="{BB962C8B-B14F-4D97-AF65-F5344CB8AC3E}">
        <p14:creationId xmlns:p14="http://schemas.microsoft.com/office/powerpoint/2010/main" val="2074637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645920" y="10204707"/>
            <a:ext cx="18653760" cy="107721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3291840" y="18434311"/>
            <a:ext cx="153619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1/9/2018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193124" y="1504116"/>
            <a:ext cx="19559361" cy="1436227"/>
          </a:xfrm>
        </p:spPr>
        <p:txBody>
          <a:bodyPr lIns="0" tIns="0" rIns="0" bIns="0"/>
          <a:lstStyle>
            <a:lvl1pPr>
              <a:defRPr sz="9333" b="0"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1/9/2018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193124" y="1504116"/>
            <a:ext cx="19559361" cy="1436227"/>
          </a:xfrm>
        </p:spPr>
        <p:txBody>
          <a:bodyPr lIns="0" tIns="0" rIns="0" bIns="0"/>
          <a:lstStyle>
            <a:lvl1pPr>
              <a:defRPr sz="9333" b="0" i="0">
                <a:solidFill>
                  <a:schemeClr val="bg1"/>
                </a:solidFill>
                <a:latin typeface="Calibri"/>
                <a:cs typeface="Calibri"/>
              </a:defRPr>
            </a:lvl1pPr>
          </a:lstStyle>
          <a:p>
            <a:endParaRPr/>
          </a:p>
        </p:txBody>
      </p:sp>
      <p:sp>
        <p:nvSpPr>
          <p:cNvPr id="3" name="Holder 3"/>
          <p:cNvSpPr>
            <a:spLocks noGrp="1"/>
          </p:cNvSpPr>
          <p:nvPr>
            <p:ph sz="half" idx="2"/>
          </p:nvPr>
        </p:nvSpPr>
        <p:spPr>
          <a:xfrm>
            <a:off x="1097283" y="7571239"/>
            <a:ext cx="9546336"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1301987" y="7571239"/>
            <a:ext cx="9546336"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1/9/2018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193124" y="1504116"/>
            <a:ext cx="19559361" cy="1436227"/>
          </a:xfrm>
        </p:spPr>
        <p:txBody>
          <a:bodyPr lIns="0" tIns="0" rIns="0" bIns="0"/>
          <a:lstStyle>
            <a:lvl1pPr>
              <a:defRPr sz="9333" b="0"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1/9/2018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1/9/2018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193124" y="1504116"/>
            <a:ext cx="19559361" cy="1077218"/>
          </a:xfrm>
          <a:prstGeom prst="rect">
            <a:avLst/>
          </a:prstGeom>
        </p:spPr>
        <p:txBody>
          <a:bodyPr wrap="square" lIns="0" tIns="0" rIns="0" bIns="0">
            <a:spAutoFit/>
          </a:bodyPr>
          <a:lstStyle>
            <a:lvl1pPr>
              <a:defRPr sz="7000" b="0" i="0">
                <a:solidFill>
                  <a:schemeClr val="bg1"/>
                </a:solidFill>
                <a:latin typeface="Calibri"/>
                <a:cs typeface="Calibri"/>
              </a:defRPr>
            </a:lvl1pPr>
          </a:lstStyle>
          <a:p>
            <a:endParaRPr/>
          </a:p>
        </p:txBody>
      </p:sp>
      <p:sp>
        <p:nvSpPr>
          <p:cNvPr id="3" name="Holder 3"/>
          <p:cNvSpPr>
            <a:spLocks noGrp="1"/>
          </p:cNvSpPr>
          <p:nvPr>
            <p:ph type="body" idx="1"/>
          </p:nvPr>
        </p:nvSpPr>
        <p:spPr>
          <a:xfrm>
            <a:off x="1097280" y="7571239"/>
            <a:ext cx="197510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7461504" y="30614118"/>
            <a:ext cx="7022592" cy="47243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97280" y="30614118"/>
            <a:ext cx="5047488" cy="47243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1/9/2018</a:t>
            </a:fld>
            <a:endParaRPr lang="en-US"/>
          </a:p>
        </p:txBody>
      </p:sp>
      <p:sp>
        <p:nvSpPr>
          <p:cNvPr id="6" name="Holder 6"/>
          <p:cNvSpPr>
            <a:spLocks noGrp="1"/>
          </p:cNvSpPr>
          <p:nvPr>
            <p:ph type="sldNum" sz="quarter" idx="7"/>
          </p:nvPr>
        </p:nvSpPr>
        <p:spPr>
          <a:xfrm>
            <a:off x="15800832" y="30614118"/>
            <a:ext cx="5047488" cy="47243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609594">
        <a:defRPr>
          <a:latin typeface="+mn-lt"/>
          <a:ea typeface="+mn-ea"/>
          <a:cs typeface="+mn-cs"/>
        </a:defRPr>
      </a:lvl2pPr>
      <a:lvl3pPr marL="1219187">
        <a:defRPr>
          <a:latin typeface="+mn-lt"/>
          <a:ea typeface="+mn-ea"/>
          <a:cs typeface="+mn-cs"/>
        </a:defRPr>
      </a:lvl3pPr>
      <a:lvl4pPr marL="1828782">
        <a:defRPr>
          <a:latin typeface="+mn-lt"/>
          <a:ea typeface="+mn-ea"/>
          <a:cs typeface="+mn-cs"/>
        </a:defRPr>
      </a:lvl4pPr>
      <a:lvl5pPr marL="2438375">
        <a:defRPr>
          <a:latin typeface="+mn-lt"/>
          <a:ea typeface="+mn-ea"/>
          <a:cs typeface="+mn-cs"/>
        </a:defRPr>
      </a:lvl5pPr>
      <a:lvl6pPr marL="3047969">
        <a:defRPr>
          <a:latin typeface="+mn-lt"/>
          <a:ea typeface="+mn-ea"/>
          <a:cs typeface="+mn-cs"/>
        </a:defRPr>
      </a:lvl6pPr>
      <a:lvl7pPr marL="3657562">
        <a:defRPr>
          <a:latin typeface="+mn-lt"/>
          <a:ea typeface="+mn-ea"/>
          <a:cs typeface="+mn-cs"/>
        </a:defRPr>
      </a:lvl7pPr>
      <a:lvl8pPr marL="4267157">
        <a:defRPr>
          <a:latin typeface="+mn-lt"/>
          <a:ea typeface="+mn-ea"/>
          <a:cs typeface="+mn-cs"/>
        </a:defRPr>
      </a:lvl8pPr>
      <a:lvl9pPr marL="4876750">
        <a:defRPr>
          <a:latin typeface="+mn-lt"/>
          <a:ea typeface="+mn-ea"/>
          <a:cs typeface="+mn-cs"/>
        </a:defRPr>
      </a:lvl9pPr>
    </p:bodyStyle>
    <p:otherStyle>
      <a:lvl1pPr marL="0">
        <a:defRPr>
          <a:latin typeface="+mn-lt"/>
          <a:ea typeface="+mn-ea"/>
          <a:cs typeface="+mn-cs"/>
        </a:defRPr>
      </a:lvl1pPr>
      <a:lvl2pPr marL="609594">
        <a:defRPr>
          <a:latin typeface="+mn-lt"/>
          <a:ea typeface="+mn-ea"/>
          <a:cs typeface="+mn-cs"/>
        </a:defRPr>
      </a:lvl2pPr>
      <a:lvl3pPr marL="1219187">
        <a:defRPr>
          <a:latin typeface="+mn-lt"/>
          <a:ea typeface="+mn-ea"/>
          <a:cs typeface="+mn-cs"/>
        </a:defRPr>
      </a:lvl3pPr>
      <a:lvl4pPr marL="1828782">
        <a:defRPr>
          <a:latin typeface="+mn-lt"/>
          <a:ea typeface="+mn-ea"/>
          <a:cs typeface="+mn-cs"/>
        </a:defRPr>
      </a:lvl4pPr>
      <a:lvl5pPr marL="2438375">
        <a:defRPr>
          <a:latin typeface="+mn-lt"/>
          <a:ea typeface="+mn-ea"/>
          <a:cs typeface="+mn-cs"/>
        </a:defRPr>
      </a:lvl5pPr>
      <a:lvl6pPr marL="3047969">
        <a:defRPr>
          <a:latin typeface="+mn-lt"/>
          <a:ea typeface="+mn-ea"/>
          <a:cs typeface="+mn-cs"/>
        </a:defRPr>
      </a:lvl6pPr>
      <a:lvl7pPr marL="3657562">
        <a:defRPr>
          <a:latin typeface="+mn-lt"/>
          <a:ea typeface="+mn-ea"/>
          <a:cs typeface="+mn-cs"/>
        </a:defRPr>
      </a:lvl7pPr>
      <a:lvl8pPr marL="4267157">
        <a:defRPr>
          <a:latin typeface="+mn-lt"/>
          <a:ea typeface="+mn-ea"/>
          <a:cs typeface="+mn-cs"/>
        </a:defRPr>
      </a:lvl8pPr>
      <a:lvl9pPr marL="487675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2735125"/>
            <a:ext cx="20523200" cy="2833268"/>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chemeClr val="accent5">
              <a:lumMod val="50000"/>
            </a:schemeClr>
          </a:solidFill>
          <a:ln>
            <a:solidFill>
              <a:schemeClr val="accent5">
                <a:lumMod val="75000"/>
              </a:schemeClr>
            </a:solidFill>
          </a:ln>
        </p:spPr>
        <p:txBody>
          <a:bodyPr wrap="square" lIns="0" tIns="0" rIns="0" bIns="0" rtlCol="0"/>
          <a:lstStyle/>
          <a:p>
            <a:endParaRPr sz="4093"/>
          </a:p>
        </p:txBody>
      </p:sp>
      <p:sp>
        <p:nvSpPr>
          <p:cNvPr id="2" name="object 2"/>
          <p:cNvSpPr txBox="1">
            <a:spLocks noGrp="1"/>
          </p:cNvSpPr>
          <p:nvPr>
            <p:ph type="title"/>
          </p:nvPr>
        </p:nvSpPr>
        <p:spPr>
          <a:xfrm>
            <a:off x="756993" y="3108632"/>
            <a:ext cx="20548597" cy="846450"/>
          </a:xfrm>
          <a:prstGeom prst="rect">
            <a:avLst/>
          </a:prstGeom>
        </p:spPr>
        <p:txBody>
          <a:bodyPr vert="horz" wrap="square" lIns="0" tIns="0" rIns="0" bIns="0" rtlCol="0">
            <a:spAutoFit/>
          </a:bodyPr>
          <a:lstStyle/>
          <a:p>
            <a:pPr algn="ctr">
              <a:lnSpc>
                <a:spcPts val="6933"/>
              </a:lnSpc>
            </a:pPr>
            <a:r>
              <a:rPr lang="en-US" sz="5400" b="1" dirty="0" smtClean="0"/>
              <a:t>ACCESS COORDINATOR POSITION </a:t>
            </a:r>
            <a:endParaRPr lang="en-US" sz="5400" dirty="0"/>
          </a:p>
        </p:txBody>
      </p:sp>
      <p:sp>
        <p:nvSpPr>
          <p:cNvPr id="4" name="object 4"/>
          <p:cNvSpPr txBox="1"/>
          <p:nvPr/>
        </p:nvSpPr>
        <p:spPr>
          <a:xfrm>
            <a:off x="787338" y="6268543"/>
            <a:ext cx="9715500" cy="602729"/>
          </a:xfrm>
          <a:prstGeom prst="rect">
            <a:avLst/>
          </a:prstGeom>
          <a:solidFill>
            <a:schemeClr val="accent5"/>
          </a:solidFill>
          <a:ln w="18614">
            <a:solidFill>
              <a:schemeClr val="accent5">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5" name="object 5"/>
          <p:cNvSpPr txBox="1"/>
          <p:nvPr/>
        </p:nvSpPr>
        <p:spPr>
          <a:xfrm>
            <a:off x="710646" y="12806115"/>
            <a:ext cx="9766300" cy="602729"/>
          </a:xfrm>
          <a:prstGeom prst="rect">
            <a:avLst/>
          </a:prstGeom>
          <a:solidFill>
            <a:schemeClr val="accent5"/>
          </a:solidFill>
          <a:ln w="18614">
            <a:solidFill>
              <a:schemeClr val="accent5">
                <a:lumMod val="50000"/>
              </a:schemeClr>
            </a:solidFill>
          </a:ln>
        </p:spPr>
        <p:txBody>
          <a:bodyPr vert="horz" wrap="square" lIns="0" tIns="0" rIns="0" bIns="0" rtlCol="0">
            <a:spAutoFit/>
          </a:bodyPr>
          <a:lstStyle/>
          <a:p>
            <a:pPr algn="ctr">
              <a:lnSpc>
                <a:spcPts val="4693"/>
              </a:lnSpc>
            </a:pPr>
            <a:r>
              <a:rPr sz="3200" b="1" spc="-7" dirty="0">
                <a:solidFill>
                  <a:schemeClr val="bg1"/>
                </a:solidFill>
                <a:latin typeface="Calibri"/>
                <a:cs typeface="Calibri"/>
              </a:rPr>
              <a:t>AIM</a:t>
            </a:r>
            <a:endParaRPr sz="3200" dirty="0">
              <a:solidFill>
                <a:schemeClr val="bg1"/>
              </a:solidFill>
              <a:latin typeface="Calibri"/>
              <a:cs typeface="Calibri"/>
            </a:endParaRPr>
          </a:p>
        </p:txBody>
      </p:sp>
      <p:sp>
        <p:nvSpPr>
          <p:cNvPr id="6" name="object 6"/>
          <p:cNvSpPr txBox="1"/>
          <p:nvPr/>
        </p:nvSpPr>
        <p:spPr>
          <a:xfrm>
            <a:off x="11343945" y="6292062"/>
            <a:ext cx="9818265" cy="577081"/>
          </a:xfrm>
          <a:prstGeom prst="rect">
            <a:avLst/>
          </a:prstGeom>
          <a:solidFill>
            <a:schemeClr val="accent5"/>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dirty="0" smtClean="0">
                <a:solidFill>
                  <a:schemeClr val="bg1"/>
                </a:solidFill>
                <a:latin typeface="Calibri"/>
                <a:cs typeface="Calibri"/>
              </a:rPr>
              <a:t>WORKFLOW</a:t>
            </a:r>
            <a:endParaRPr sz="3200" dirty="0">
              <a:solidFill>
                <a:schemeClr val="bg1"/>
              </a:solidFill>
              <a:latin typeface="Calibri"/>
              <a:cs typeface="Calibri"/>
            </a:endParaRPr>
          </a:p>
        </p:txBody>
      </p:sp>
      <p:sp>
        <p:nvSpPr>
          <p:cNvPr id="7" name="object 7"/>
          <p:cNvSpPr txBox="1"/>
          <p:nvPr/>
        </p:nvSpPr>
        <p:spPr>
          <a:xfrm>
            <a:off x="710481" y="16417648"/>
            <a:ext cx="9791699" cy="602729"/>
          </a:xfrm>
          <a:prstGeom prst="rect">
            <a:avLst/>
          </a:prstGeom>
          <a:solidFill>
            <a:schemeClr val="accent5"/>
          </a:solidFill>
          <a:ln w="18614">
            <a:solidFill>
              <a:schemeClr val="accent5">
                <a:lumMod val="50000"/>
              </a:schemeClr>
            </a:solidFill>
          </a:ln>
        </p:spPr>
        <p:txBody>
          <a:bodyPr vert="horz" wrap="square" lIns="0" tIns="0" rIns="0" bIns="0" rtlCol="0">
            <a:spAutoFit/>
          </a:bodyPr>
          <a:lstStyle/>
          <a:p>
            <a:pPr marL="2161095" indent="-1777982" algn="ctr">
              <a:lnSpc>
                <a:spcPts val="4693"/>
              </a:lnSpc>
            </a:pPr>
            <a:r>
              <a:rPr lang="en-US" sz="3200" dirty="0" smtClean="0">
                <a:solidFill>
                  <a:schemeClr val="bg1"/>
                </a:solidFill>
                <a:latin typeface="Calibri"/>
                <a:cs typeface="Calibri"/>
              </a:rPr>
              <a:t>ACTION TAKEN </a:t>
            </a:r>
            <a:endParaRPr sz="3200" dirty="0">
              <a:solidFill>
                <a:schemeClr val="bg1"/>
              </a:solidFill>
              <a:latin typeface="Calibri"/>
              <a:cs typeface="Calibri"/>
            </a:endParaRPr>
          </a:p>
        </p:txBody>
      </p:sp>
      <p:sp>
        <p:nvSpPr>
          <p:cNvPr id="9" name="object 9"/>
          <p:cNvSpPr txBox="1"/>
          <p:nvPr/>
        </p:nvSpPr>
        <p:spPr>
          <a:xfrm>
            <a:off x="794355" y="7421426"/>
            <a:ext cx="9964172" cy="4514056"/>
          </a:xfrm>
          <a:prstGeom prst="rect">
            <a:avLst/>
          </a:prstGeom>
        </p:spPr>
        <p:txBody>
          <a:bodyPr vert="horz" wrap="square" lIns="0" tIns="0" rIns="0" bIns="0" rtlCol="0">
            <a:spAutoFit/>
          </a:bodyPr>
          <a:lstStyle/>
          <a:p>
            <a:pPr marL="16933" marR="47412">
              <a:lnSpc>
                <a:spcPts val="3200"/>
              </a:lnSpc>
            </a:pPr>
            <a:r>
              <a:rPr lang="en-US" sz="2800" dirty="0" smtClean="0"/>
              <a:t>West </a:t>
            </a:r>
            <a:r>
              <a:rPr lang="en-US" sz="2800" dirty="0"/>
              <a:t>County Health </a:t>
            </a:r>
            <a:r>
              <a:rPr lang="en-US" sz="2800" dirty="0" smtClean="0"/>
              <a:t>Centers recently merged their </a:t>
            </a:r>
            <a:r>
              <a:rPr lang="en-US" sz="2800" dirty="0"/>
              <a:t>CEC and Patient </a:t>
            </a:r>
            <a:r>
              <a:rPr lang="en-US" sz="2800" dirty="0" smtClean="0"/>
              <a:t>Navigator roles into a new position titled, “Access Coordinator.” Employees in this role continue to serve their community with enrollment assistance and follow-up for Covered California, Medi-Cal, and </a:t>
            </a:r>
            <a:r>
              <a:rPr lang="en-US" sz="2800" dirty="0" err="1" smtClean="0"/>
              <a:t>CalFresh</a:t>
            </a:r>
            <a:r>
              <a:rPr lang="en-US" sz="2800" dirty="0" smtClean="0"/>
              <a:t>. Additionally, this position now has protected time to support </a:t>
            </a:r>
            <a:r>
              <a:rPr lang="en-US" sz="2800" dirty="0"/>
              <a:t>patients </a:t>
            </a:r>
            <a:r>
              <a:rPr lang="en-US" sz="2800" dirty="0" smtClean="0"/>
              <a:t>and address their social needs, often referred to as social determinants of health (SDOH).  When a patient screens positive for SDOH needs, the Access Coordinator either forwards these findings to the appropriate department (e.g. Behavioral Health) or utilizes an online community resource directory to directly refer patients to internal and external social services. </a:t>
            </a:r>
            <a:endParaRPr sz="2800" dirty="0">
              <a:latin typeface="Calibri"/>
              <a:cs typeface="Calibri"/>
            </a:endParaRPr>
          </a:p>
        </p:txBody>
      </p:sp>
      <p:sp>
        <p:nvSpPr>
          <p:cNvPr id="10" name="object 10"/>
          <p:cNvSpPr txBox="1"/>
          <p:nvPr/>
        </p:nvSpPr>
        <p:spPr>
          <a:xfrm>
            <a:off x="710481" y="17628278"/>
            <a:ext cx="10002272" cy="8309967"/>
          </a:xfrm>
          <a:prstGeom prst="rect">
            <a:avLst/>
          </a:prstGeom>
        </p:spPr>
        <p:txBody>
          <a:bodyPr vert="horz" wrap="square" lIns="0" tIns="0" rIns="0" bIns="0" rtlCol="0">
            <a:spAutoFit/>
          </a:bodyPr>
          <a:lstStyle/>
          <a:p>
            <a:pPr marL="474133" marR="47412" indent="-457200">
              <a:lnSpc>
                <a:spcPts val="3200"/>
              </a:lnSpc>
              <a:spcBef>
                <a:spcPts val="1200"/>
              </a:spcBef>
              <a:buFont typeface="Arial" panose="020B0604020202020204" pitchFamily="34" charset="0"/>
              <a:buChar char="•"/>
            </a:pPr>
            <a:r>
              <a:rPr lang="en-US" sz="2800" dirty="0" smtClean="0"/>
              <a:t>WCHC </a:t>
            </a:r>
            <a:r>
              <a:rPr lang="en-US" sz="2800" dirty="0"/>
              <a:t>committed efforts into training all their staff members on how SDOH </a:t>
            </a:r>
            <a:r>
              <a:rPr lang="en-US" sz="2800" dirty="0" smtClean="0"/>
              <a:t>impact </a:t>
            </a:r>
            <a:r>
              <a:rPr lang="en-US" sz="2800" dirty="0"/>
              <a:t>their patients.  </a:t>
            </a:r>
          </a:p>
          <a:p>
            <a:pPr marL="474133" marR="47412" indent="-457200">
              <a:lnSpc>
                <a:spcPts val="3200"/>
              </a:lnSpc>
              <a:spcBef>
                <a:spcPts val="1200"/>
              </a:spcBef>
              <a:buFont typeface="Arial" panose="020B0604020202020204" pitchFamily="34" charset="0"/>
              <a:buChar char="•"/>
            </a:pPr>
            <a:r>
              <a:rPr lang="en-US" sz="2800" dirty="0"/>
              <a:t>Evaluated and combined their CEC job description with their Patient Navigator job description to develop </a:t>
            </a:r>
            <a:r>
              <a:rPr lang="en-US" sz="2800" dirty="0" smtClean="0"/>
              <a:t>an </a:t>
            </a:r>
            <a:r>
              <a:rPr lang="en-US" sz="2800" dirty="0"/>
              <a:t>Access Coordinator job description. </a:t>
            </a:r>
          </a:p>
          <a:p>
            <a:pPr marL="474133" marR="47412" indent="-457200">
              <a:lnSpc>
                <a:spcPts val="3200"/>
              </a:lnSpc>
              <a:spcBef>
                <a:spcPts val="1200"/>
              </a:spcBef>
              <a:buFont typeface="Arial" panose="020B0604020202020204" pitchFamily="34" charset="0"/>
              <a:buChar char="•"/>
            </a:pPr>
            <a:r>
              <a:rPr lang="en-US" sz="2800" dirty="0"/>
              <a:t>Merged the Kaiser Permanente SDOH questions with the PRAPARE tool and created their own </a:t>
            </a:r>
            <a:r>
              <a:rPr lang="en-US" sz="2800" dirty="0" smtClean="0"/>
              <a:t>“PRAPARE Plus” SDOH </a:t>
            </a:r>
            <a:r>
              <a:rPr lang="en-US" sz="2800" dirty="0"/>
              <a:t>screening tool</a:t>
            </a:r>
          </a:p>
          <a:p>
            <a:pPr marL="474133" marR="47412" indent="-457200">
              <a:lnSpc>
                <a:spcPts val="3200"/>
              </a:lnSpc>
              <a:spcBef>
                <a:spcPts val="1200"/>
              </a:spcBef>
              <a:buFont typeface="Arial" panose="020B0604020202020204" pitchFamily="34" charset="0"/>
              <a:buChar char="•"/>
            </a:pPr>
            <a:r>
              <a:rPr lang="en-US" sz="2800" dirty="0"/>
              <a:t>Created a new workflow around </a:t>
            </a:r>
            <a:r>
              <a:rPr lang="en-US" sz="2800" dirty="0" smtClean="0"/>
              <a:t>screening and addressing SDOH. </a:t>
            </a:r>
          </a:p>
          <a:p>
            <a:pPr marL="474133" marR="47412" indent="-457200">
              <a:lnSpc>
                <a:spcPts val="3200"/>
              </a:lnSpc>
              <a:spcBef>
                <a:spcPts val="1200"/>
              </a:spcBef>
              <a:buFont typeface="Arial" panose="020B0604020202020204" pitchFamily="34" charset="0"/>
              <a:buChar char="•"/>
            </a:pPr>
            <a:r>
              <a:rPr lang="en-US" sz="2800" dirty="0"/>
              <a:t>WCHC ensured that the new workflow involved </a:t>
            </a:r>
            <a:r>
              <a:rPr lang="en-US" sz="2800" dirty="0" smtClean="0"/>
              <a:t>the entire care </a:t>
            </a:r>
            <a:r>
              <a:rPr lang="en-US" sz="2800" dirty="0"/>
              <a:t>team from RN case manager, BH staff, to </a:t>
            </a:r>
            <a:r>
              <a:rPr lang="en-US" sz="2800" dirty="0" smtClean="0"/>
              <a:t>medical records staff </a:t>
            </a:r>
            <a:r>
              <a:rPr lang="en-US" sz="2800" dirty="0"/>
              <a:t>to ensure patient charts </a:t>
            </a:r>
            <a:r>
              <a:rPr lang="en-US" sz="2800" dirty="0" smtClean="0"/>
              <a:t>were </a:t>
            </a:r>
            <a:r>
              <a:rPr lang="en-US" sz="2800" dirty="0"/>
              <a:t>documented with the proper Z code. </a:t>
            </a:r>
            <a:endParaRPr lang="en-US" sz="2800" dirty="0" smtClean="0"/>
          </a:p>
          <a:p>
            <a:pPr marL="474133" marR="47412" indent="-457200">
              <a:lnSpc>
                <a:spcPts val="3200"/>
              </a:lnSpc>
              <a:spcBef>
                <a:spcPts val="1200"/>
              </a:spcBef>
              <a:buFont typeface="Arial" panose="020B0604020202020204" pitchFamily="34" charset="0"/>
              <a:buChar char="•"/>
            </a:pPr>
            <a:r>
              <a:rPr lang="en-US" sz="2800" dirty="0"/>
              <a:t>WCHC front desk distributes SDOH screening tool annually to their patients and submits the </a:t>
            </a:r>
            <a:r>
              <a:rPr lang="en-US" sz="2800" dirty="0" smtClean="0"/>
              <a:t> completed screening </a:t>
            </a:r>
            <a:r>
              <a:rPr lang="en-US" sz="2800" dirty="0"/>
              <a:t>tool to the Access Coordinators</a:t>
            </a:r>
            <a:r>
              <a:rPr lang="en-US" sz="2800" dirty="0" smtClean="0"/>
              <a:t>.</a:t>
            </a:r>
            <a:endParaRPr lang="en-US" sz="2800" dirty="0"/>
          </a:p>
          <a:p>
            <a:pPr marL="474133" marR="47412" indent="-457200">
              <a:lnSpc>
                <a:spcPts val="3200"/>
              </a:lnSpc>
              <a:spcBef>
                <a:spcPts val="1200"/>
              </a:spcBef>
              <a:buFont typeface="Arial" panose="020B0604020202020204" pitchFamily="34" charset="0"/>
              <a:buChar char="•"/>
            </a:pPr>
            <a:r>
              <a:rPr lang="en-US" sz="2800" dirty="0"/>
              <a:t>Established protected time </a:t>
            </a:r>
            <a:r>
              <a:rPr lang="en-US" sz="2800" dirty="0" smtClean="0"/>
              <a:t>in Access Coordinator </a:t>
            </a:r>
            <a:r>
              <a:rPr lang="en-US" sz="2800" dirty="0"/>
              <a:t>schedules to </a:t>
            </a:r>
            <a:r>
              <a:rPr lang="en-US" sz="2800" dirty="0" smtClean="0"/>
              <a:t>review patients </a:t>
            </a:r>
            <a:r>
              <a:rPr lang="en-US" sz="2800" dirty="0"/>
              <a:t>SDOH screening </a:t>
            </a:r>
            <a:r>
              <a:rPr lang="en-US" sz="2800" dirty="0" smtClean="0"/>
              <a:t>tool and </a:t>
            </a:r>
            <a:r>
              <a:rPr lang="en-US" sz="2800" dirty="0"/>
              <a:t>provide </a:t>
            </a:r>
            <a:r>
              <a:rPr lang="en-US" sz="2800" dirty="0" smtClean="0"/>
              <a:t>SDOH </a:t>
            </a:r>
            <a:r>
              <a:rPr lang="en-US" sz="2800" dirty="0"/>
              <a:t>patients with internal and external resources. </a:t>
            </a:r>
          </a:p>
        </p:txBody>
      </p:sp>
      <p:sp>
        <p:nvSpPr>
          <p:cNvPr id="11" name="object 11"/>
          <p:cNvSpPr txBox="1"/>
          <p:nvPr/>
        </p:nvSpPr>
        <p:spPr>
          <a:xfrm>
            <a:off x="824586" y="13984625"/>
            <a:ext cx="9774061" cy="1231106"/>
          </a:xfrm>
          <a:prstGeom prst="rect">
            <a:avLst/>
          </a:prstGeom>
        </p:spPr>
        <p:txBody>
          <a:bodyPr vert="horz" wrap="square" lIns="0" tIns="0" rIns="0" bIns="0" rtlCol="0">
            <a:spAutoFit/>
          </a:bodyPr>
          <a:lstStyle/>
          <a:p>
            <a:pPr marL="16933" marR="47412">
              <a:lnSpc>
                <a:spcPts val="3200"/>
              </a:lnSpc>
            </a:pPr>
            <a:r>
              <a:rPr lang="en-US" sz="2800" dirty="0" smtClean="0"/>
              <a:t>To redefine </a:t>
            </a:r>
            <a:r>
              <a:rPr lang="en-US" sz="2800" dirty="0"/>
              <a:t>existing roles to better support West County Health Center patients with Social Determinants of </a:t>
            </a:r>
            <a:r>
              <a:rPr lang="en-US" sz="2800" dirty="0" smtClean="0"/>
              <a:t>Health needs.</a:t>
            </a:r>
            <a:endParaRPr lang="en-US" sz="2800" dirty="0"/>
          </a:p>
          <a:p>
            <a:pPr marL="16933" marR="47412">
              <a:lnSpc>
                <a:spcPts val="3200"/>
              </a:lnSpc>
            </a:pPr>
            <a:endParaRPr lang="en-US" sz="2800" dirty="0">
              <a:cs typeface="Calibri"/>
            </a:endParaRPr>
          </a:p>
        </p:txBody>
      </p:sp>
      <p:sp>
        <p:nvSpPr>
          <p:cNvPr id="15" name="object 15"/>
          <p:cNvSpPr txBox="1"/>
          <p:nvPr/>
        </p:nvSpPr>
        <p:spPr>
          <a:xfrm>
            <a:off x="11343945" y="26910883"/>
            <a:ext cx="9991941" cy="4103688"/>
          </a:xfrm>
          <a:prstGeom prst="rect">
            <a:avLst/>
          </a:prstGeom>
        </p:spPr>
        <p:txBody>
          <a:bodyPr vert="horz" wrap="square" lIns="0" tIns="0" rIns="0" bIns="0" rtlCol="0">
            <a:spAutoFit/>
          </a:bodyPr>
          <a:lstStyle/>
          <a:p>
            <a:pPr marL="474133" marR="421636" indent="-457200">
              <a:lnSpc>
                <a:spcPts val="3200"/>
              </a:lnSpc>
              <a:buFont typeface="Arial" panose="020B0604020202020204" pitchFamily="34" charset="0"/>
              <a:buChar char="•"/>
            </a:pPr>
            <a:r>
              <a:rPr lang="en-US" sz="2800" dirty="0"/>
              <a:t>West County had to </a:t>
            </a:r>
            <a:r>
              <a:rPr lang="en-US" sz="2800" dirty="0" smtClean="0"/>
              <a:t>secure buy-in among staff members and ensure that all were on board with helping access coordinators better </a:t>
            </a:r>
            <a:r>
              <a:rPr lang="en-US" sz="2800" dirty="0"/>
              <a:t>serve </a:t>
            </a:r>
            <a:r>
              <a:rPr lang="en-US" sz="2800" dirty="0" smtClean="0"/>
              <a:t>patients with SDOH needs. </a:t>
            </a:r>
            <a:endParaRPr lang="en-US" sz="2800" dirty="0"/>
          </a:p>
          <a:p>
            <a:pPr marL="474133" marR="421636" indent="-457200">
              <a:lnSpc>
                <a:spcPts val="3200"/>
              </a:lnSpc>
              <a:buFont typeface="Arial" panose="020B0604020202020204" pitchFamily="34" charset="0"/>
              <a:buChar char="•"/>
            </a:pPr>
            <a:endParaRPr lang="en-US" sz="2800" dirty="0"/>
          </a:p>
          <a:p>
            <a:pPr marL="474133" marR="421636" indent="-457200">
              <a:lnSpc>
                <a:spcPts val="3200"/>
              </a:lnSpc>
              <a:buFont typeface="Arial" panose="020B0604020202020204" pitchFamily="34" charset="0"/>
              <a:buChar char="•"/>
            </a:pPr>
            <a:r>
              <a:rPr lang="en-US" sz="2800" dirty="0" smtClean="0"/>
              <a:t>It is helpful to have support staff, such as a CEC/Access Coordinator Lead, to assist with patient documentation during high activity periods (such as during Covered California enrollment period). </a:t>
            </a:r>
            <a:endParaRPr lang="en-US" sz="2800" dirty="0"/>
          </a:p>
          <a:p>
            <a:pPr marL="16933" marR="421636">
              <a:lnSpc>
                <a:spcPts val="3200"/>
              </a:lnSpc>
            </a:pPr>
            <a:endParaRPr lang="en-US" sz="2800" dirty="0">
              <a:cs typeface="Calibri"/>
            </a:endParaRPr>
          </a:p>
          <a:p>
            <a:pPr marL="16933" marR="421636">
              <a:lnSpc>
                <a:spcPts val="3200"/>
              </a:lnSpc>
            </a:pPr>
            <a:endParaRPr sz="2800" dirty="0">
              <a:latin typeface="Calibri"/>
              <a:cs typeface="Calibri"/>
            </a:endParaRPr>
          </a:p>
        </p:txBody>
      </p:sp>
      <p:sp>
        <p:nvSpPr>
          <p:cNvPr id="17" name="object 17"/>
          <p:cNvSpPr txBox="1"/>
          <p:nvPr/>
        </p:nvSpPr>
        <p:spPr>
          <a:xfrm>
            <a:off x="11343943" y="25592421"/>
            <a:ext cx="9991943" cy="602729"/>
          </a:xfrm>
          <a:prstGeom prst="rect">
            <a:avLst/>
          </a:prstGeom>
          <a:solidFill>
            <a:schemeClr val="accent5"/>
          </a:solidFill>
          <a:ln w="18614">
            <a:solidFill>
              <a:schemeClr val="accent5">
                <a:lumMod val="50000"/>
              </a:schemeClr>
            </a:solidFill>
          </a:ln>
        </p:spPr>
        <p:txBody>
          <a:bodyPr vert="horz" wrap="square" lIns="0" tIns="0" rIns="0" bIns="0" rtlCol="0">
            <a:spAutoFit/>
          </a:bodyPr>
          <a:lstStyle/>
          <a:p>
            <a:pPr marL="292943" algn="ctr">
              <a:lnSpc>
                <a:spcPts val="4700"/>
              </a:lnSpc>
            </a:pPr>
            <a:r>
              <a:rPr sz="3200" b="1" dirty="0">
                <a:solidFill>
                  <a:schemeClr val="bg1"/>
                </a:solidFill>
                <a:latin typeface="Calibri"/>
                <a:cs typeface="Calibri"/>
              </a:rPr>
              <a:t>LESSONS</a:t>
            </a:r>
            <a:r>
              <a:rPr sz="3200" b="1" spc="-120" dirty="0">
                <a:solidFill>
                  <a:schemeClr val="bg1"/>
                </a:solidFill>
                <a:latin typeface="Calibri"/>
                <a:cs typeface="Calibri"/>
              </a:rPr>
              <a:t> </a:t>
            </a:r>
            <a:r>
              <a:rPr sz="3200" b="1" dirty="0">
                <a:solidFill>
                  <a:schemeClr val="bg1"/>
                </a:solidFill>
                <a:latin typeface="Calibri"/>
                <a:cs typeface="Calibri"/>
              </a:rPr>
              <a:t>LEARNED</a:t>
            </a:r>
            <a:endParaRPr sz="3200" dirty="0">
              <a:solidFill>
                <a:schemeClr val="bg1"/>
              </a:solidFill>
              <a:latin typeface="Calibri"/>
              <a:cs typeface="Calibri"/>
            </a:endParaRPr>
          </a:p>
        </p:txBody>
      </p:sp>
      <p:sp>
        <p:nvSpPr>
          <p:cNvPr id="8" name="TextBox 7"/>
          <p:cNvSpPr txBox="1"/>
          <p:nvPr/>
        </p:nvSpPr>
        <p:spPr>
          <a:xfrm>
            <a:off x="736772" y="4149303"/>
            <a:ext cx="20503529" cy="1515800"/>
          </a:xfrm>
          <a:prstGeom prst="rect">
            <a:avLst/>
          </a:prstGeom>
          <a:noFill/>
          <a:ln>
            <a:noFill/>
          </a:ln>
        </p:spPr>
        <p:txBody>
          <a:bodyPr wrap="square" rtlCol="0">
            <a:spAutoFit/>
          </a:bodyPr>
          <a:lstStyle/>
          <a:p>
            <a:pPr algn="ctr">
              <a:lnSpc>
                <a:spcPts val="3733"/>
              </a:lnSpc>
            </a:pPr>
            <a:r>
              <a:rPr lang="en-US" sz="3733" i="1" dirty="0" smtClean="0">
                <a:solidFill>
                  <a:schemeClr val="bg1"/>
                </a:solidFill>
              </a:rPr>
              <a:t>2018 PROMISING PRACTICE</a:t>
            </a:r>
          </a:p>
          <a:p>
            <a:pPr algn="ctr">
              <a:lnSpc>
                <a:spcPts val="3733"/>
              </a:lnSpc>
            </a:pPr>
            <a:r>
              <a:rPr lang="en-US" sz="3733" i="1" dirty="0" smtClean="0">
                <a:solidFill>
                  <a:schemeClr val="bg1"/>
                </a:solidFill>
              </a:rPr>
              <a:t>REDWOOD COMMUNITY HEALTH COALITION  </a:t>
            </a:r>
          </a:p>
          <a:p>
            <a:pPr algn="ctr">
              <a:lnSpc>
                <a:spcPts val="3733"/>
              </a:lnSpc>
            </a:pPr>
            <a:endParaRPr lang="en-US" sz="3733" i="1" dirty="0">
              <a:solidFill>
                <a:schemeClr val="bg1"/>
              </a:solidFill>
            </a:endParaRPr>
          </a:p>
        </p:txBody>
      </p:sp>
      <p:sp>
        <p:nvSpPr>
          <p:cNvPr id="20" name="object 6"/>
          <p:cNvSpPr txBox="1"/>
          <p:nvPr/>
        </p:nvSpPr>
        <p:spPr>
          <a:xfrm>
            <a:off x="655952" y="26663885"/>
            <a:ext cx="9818265" cy="577081"/>
          </a:xfrm>
          <a:prstGeom prst="rect">
            <a:avLst/>
          </a:prstGeom>
          <a:solidFill>
            <a:schemeClr val="accent5"/>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RESULTS TO DATE</a:t>
            </a:r>
            <a:endParaRPr sz="3200" dirty="0">
              <a:solidFill>
                <a:schemeClr val="bg1"/>
              </a:solidFill>
              <a:latin typeface="Calibri"/>
              <a:cs typeface="Calibri"/>
            </a:endParaRPr>
          </a:p>
        </p:txBody>
      </p:sp>
      <p:sp>
        <p:nvSpPr>
          <p:cNvPr id="21" name="object 11"/>
          <p:cNvSpPr txBox="1"/>
          <p:nvPr/>
        </p:nvSpPr>
        <p:spPr>
          <a:xfrm>
            <a:off x="678053" y="27651334"/>
            <a:ext cx="9774061" cy="4334520"/>
          </a:xfrm>
          <a:prstGeom prst="rect">
            <a:avLst/>
          </a:prstGeom>
        </p:spPr>
        <p:txBody>
          <a:bodyPr vert="horz" wrap="square" lIns="0" tIns="0" rIns="0" bIns="0" rtlCol="0">
            <a:spAutoFit/>
          </a:bodyPr>
          <a:lstStyle/>
          <a:p>
            <a:pPr marL="16933" marR="47412">
              <a:lnSpc>
                <a:spcPts val="3200"/>
              </a:lnSpc>
            </a:pPr>
            <a:r>
              <a:rPr lang="en-US" sz="2800" dirty="0" smtClean="0"/>
              <a:t>WCHC has been piloting this new role over the past few months. Preliminary results indicate: </a:t>
            </a:r>
          </a:p>
          <a:p>
            <a:pPr marL="16933" marR="47412">
              <a:lnSpc>
                <a:spcPts val="3200"/>
              </a:lnSpc>
            </a:pPr>
            <a:endParaRPr lang="en-US" sz="2800" dirty="0" smtClean="0"/>
          </a:p>
          <a:p>
            <a:pPr marL="474133" marR="47412" indent="-457200">
              <a:lnSpc>
                <a:spcPts val="3200"/>
              </a:lnSpc>
              <a:spcBef>
                <a:spcPts val="600"/>
              </a:spcBef>
              <a:buFont typeface="Arial" panose="020B0604020202020204" pitchFamily="34" charset="0"/>
              <a:buChar char="•"/>
            </a:pPr>
            <a:r>
              <a:rPr lang="en-US" sz="2800" dirty="0" smtClean="0"/>
              <a:t>The new workflow </a:t>
            </a:r>
            <a:r>
              <a:rPr lang="en-US" sz="2800" dirty="0"/>
              <a:t>between care teams and Access Coordinators has </a:t>
            </a:r>
            <a:r>
              <a:rPr lang="en-US" sz="2800" dirty="0" smtClean="0"/>
              <a:t>been implemented successfully. </a:t>
            </a:r>
            <a:endParaRPr lang="en-US" sz="2800" dirty="0"/>
          </a:p>
          <a:p>
            <a:pPr marL="474133" marR="47412" indent="-457200">
              <a:lnSpc>
                <a:spcPts val="3200"/>
              </a:lnSpc>
              <a:spcBef>
                <a:spcPts val="600"/>
              </a:spcBef>
              <a:buFont typeface="Arial" panose="020B0604020202020204" pitchFamily="34" charset="0"/>
              <a:buChar char="•"/>
            </a:pPr>
            <a:r>
              <a:rPr lang="en-US" sz="2800" dirty="0" smtClean="0"/>
              <a:t>Staff originally working as CECs have increased job </a:t>
            </a:r>
            <a:r>
              <a:rPr lang="en-US" sz="2800" dirty="0"/>
              <a:t>satisfaction </a:t>
            </a:r>
            <a:r>
              <a:rPr lang="en-US" sz="2800" dirty="0" smtClean="0"/>
              <a:t> due to extending role as an “Access Coordinator” and becoming more involved with patients’ social needs. </a:t>
            </a:r>
            <a:endParaRPr lang="en-US" sz="2800" dirty="0"/>
          </a:p>
          <a:p>
            <a:pPr marL="474133" marR="47412" indent="-457200">
              <a:lnSpc>
                <a:spcPts val="3200"/>
              </a:lnSpc>
              <a:spcBef>
                <a:spcPts val="600"/>
              </a:spcBef>
              <a:buFont typeface="Arial" panose="020B0604020202020204" pitchFamily="34" charset="0"/>
              <a:buChar char="•"/>
            </a:pPr>
            <a:r>
              <a:rPr lang="en-US" sz="2800" dirty="0" smtClean="0"/>
              <a:t>WCHC </a:t>
            </a:r>
            <a:r>
              <a:rPr lang="en-US" sz="2800" dirty="0"/>
              <a:t>has seen an increase in warm </a:t>
            </a:r>
            <a:r>
              <a:rPr lang="en-US" sz="2800" dirty="0" smtClean="0"/>
              <a:t>hand-offs internally between </a:t>
            </a:r>
            <a:r>
              <a:rPr lang="en-US" sz="2800" dirty="0"/>
              <a:t>departments. </a:t>
            </a:r>
            <a:endParaRPr lang="en-US" sz="2800" dirty="0">
              <a:cs typeface="Calibri"/>
            </a:endParaRPr>
          </a:p>
        </p:txBody>
      </p:sp>
      <p:pic>
        <p:nvPicPr>
          <p:cNvPr id="1028" name="Picture 4" descr="West County Health Centers, In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390" y="315155"/>
            <a:ext cx="5728401" cy="2055485"/>
          </a:xfrm>
          <a:prstGeom prst="rect">
            <a:avLst/>
          </a:prstGeom>
          <a:solidFill>
            <a:schemeClr val="accent5">
              <a:lumMod val="75000"/>
            </a:schemeClr>
          </a:solidFill>
        </p:spPr>
      </p:pic>
      <p:grpSp>
        <p:nvGrpSpPr>
          <p:cNvPr id="3" name="Group 2"/>
          <p:cNvGrpSpPr/>
          <p:nvPr/>
        </p:nvGrpSpPr>
        <p:grpSpPr>
          <a:xfrm>
            <a:off x="11343945" y="8059607"/>
            <a:ext cx="10385606" cy="15532808"/>
            <a:chOff x="10888888" y="7386834"/>
            <a:chExt cx="10385606" cy="14844048"/>
          </a:xfrm>
        </p:grpSpPr>
        <p:sp>
          <p:nvSpPr>
            <p:cNvPr id="12" name="Flowchart: Process 11"/>
            <p:cNvSpPr/>
            <p:nvPr/>
          </p:nvSpPr>
          <p:spPr>
            <a:xfrm>
              <a:off x="10910445" y="7386834"/>
              <a:ext cx="1967355" cy="2007432"/>
            </a:xfrm>
            <a:prstGeom prst="flowChartProcess">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FO hands questionnaire with registration to patient upon intake </a:t>
              </a:r>
              <a:endParaRPr lang="en-US" sz="2200" dirty="0"/>
            </a:p>
          </p:txBody>
        </p:sp>
        <p:sp>
          <p:nvSpPr>
            <p:cNvPr id="25" name="Flowchart: Process 24"/>
            <p:cNvSpPr/>
            <p:nvPr/>
          </p:nvSpPr>
          <p:spPr>
            <a:xfrm>
              <a:off x="10888888" y="10232994"/>
              <a:ext cx="1967355" cy="1715630"/>
            </a:xfrm>
            <a:prstGeom prst="flowChartProcess">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Huddle-determine which patient will complete questionnaire </a:t>
              </a:r>
              <a:endParaRPr lang="en-US" sz="2200" dirty="0"/>
            </a:p>
          </p:txBody>
        </p:sp>
        <p:sp>
          <p:nvSpPr>
            <p:cNvPr id="26" name="Flowchart: Process 25"/>
            <p:cNvSpPr/>
            <p:nvPr/>
          </p:nvSpPr>
          <p:spPr>
            <a:xfrm>
              <a:off x="10888889" y="13049123"/>
              <a:ext cx="1967355" cy="1320514"/>
            </a:xfrm>
            <a:prstGeom prst="flowChartProcess">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Chart prep by FO-determine who is due (18+)</a:t>
              </a:r>
              <a:endParaRPr lang="en-US" sz="2200" dirty="0"/>
            </a:p>
          </p:txBody>
        </p:sp>
        <p:sp>
          <p:nvSpPr>
            <p:cNvPr id="27" name="Flowchart: Process 26"/>
            <p:cNvSpPr/>
            <p:nvPr/>
          </p:nvSpPr>
          <p:spPr>
            <a:xfrm>
              <a:off x="14904465" y="7604973"/>
              <a:ext cx="2228674" cy="1817093"/>
            </a:xfrm>
            <a:prstGeom prst="flowChartProcess">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Patient completes paperwork in waiting room or exam room</a:t>
              </a:r>
              <a:endParaRPr lang="en-US" sz="2200" dirty="0"/>
            </a:p>
          </p:txBody>
        </p:sp>
        <p:sp>
          <p:nvSpPr>
            <p:cNvPr id="28" name="Flowchart: Process 27"/>
            <p:cNvSpPr/>
            <p:nvPr/>
          </p:nvSpPr>
          <p:spPr>
            <a:xfrm>
              <a:off x="17983200" y="7689122"/>
              <a:ext cx="2228674" cy="1709389"/>
            </a:xfrm>
            <a:prstGeom prst="flowChartProcess">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MA reviews answers </a:t>
              </a:r>
              <a:endParaRPr lang="en-US" sz="2200" dirty="0"/>
            </a:p>
          </p:txBody>
        </p:sp>
        <p:sp>
          <p:nvSpPr>
            <p:cNvPr id="29" name="Flowchart: Process 28"/>
            <p:cNvSpPr/>
            <p:nvPr/>
          </p:nvSpPr>
          <p:spPr>
            <a:xfrm>
              <a:off x="13233379" y="10606253"/>
              <a:ext cx="1998813" cy="1352537"/>
            </a:xfrm>
            <a:prstGeom prst="flowChartProcess">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Document results of PHQ 2/9 in medical record</a:t>
              </a:r>
              <a:endParaRPr lang="en-US" sz="2200" dirty="0"/>
            </a:p>
          </p:txBody>
        </p:sp>
        <p:sp>
          <p:nvSpPr>
            <p:cNvPr id="30" name="Flowchart: Process 29"/>
            <p:cNvSpPr/>
            <p:nvPr/>
          </p:nvSpPr>
          <p:spPr>
            <a:xfrm>
              <a:off x="13233379" y="12709281"/>
              <a:ext cx="1730123" cy="1448212"/>
            </a:xfrm>
            <a:prstGeom prst="flowChartProcess">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Providers/BH Review SDOH document </a:t>
              </a:r>
              <a:endParaRPr lang="en-US" sz="2200" dirty="0"/>
            </a:p>
          </p:txBody>
        </p:sp>
        <p:sp>
          <p:nvSpPr>
            <p:cNvPr id="31" name="Flowchart: Process 30"/>
            <p:cNvSpPr/>
            <p:nvPr/>
          </p:nvSpPr>
          <p:spPr>
            <a:xfrm>
              <a:off x="13243986" y="14520671"/>
              <a:ext cx="1977597" cy="1135483"/>
            </a:xfrm>
            <a:prstGeom prst="flowChartProcess">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Form Scanned by FO </a:t>
              </a:r>
              <a:r>
                <a:rPr lang="en-US" dirty="0" smtClean="0"/>
                <a:t> </a:t>
              </a:r>
              <a:endParaRPr lang="en-US" dirty="0"/>
            </a:p>
          </p:txBody>
        </p:sp>
        <p:sp>
          <p:nvSpPr>
            <p:cNvPr id="32" name="Flowchart: Process 31"/>
            <p:cNvSpPr/>
            <p:nvPr/>
          </p:nvSpPr>
          <p:spPr>
            <a:xfrm>
              <a:off x="13307604" y="16576273"/>
              <a:ext cx="1730123" cy="1379123"/>
            </a:xfrm>
            <a:prstGeom prst="flowChartProcess">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FO files in confidential, assigns to AC</a:t>
              </a:r>
              <a:endParaRPr lang="en-US" sz="2200" dirty="0"/>
            </a:p>
          </p:txBody>
        </p:sp>
        <p:sp>
          <p:nvSpPr>
            <p:cNvPr id="14" name="Flowchart: Decision 13"/>
            <p:cNvSpPr/>
            <p:nvPr/>
          </p:nvSpPr>
          <p:spPr>
            <a:xfrm>
              <a:off x="15599702" y="16505244"/>
              <a:ext cx="2954998" cy="1521180"/>
            </a:xfrm>
            <a:prstGeom prst="flowChartDecision">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AC: Patient request assistance? </a:t>
              </a:r>
              <a:endParaRPr lang="en-US" sz="2200" dirty="0"/>
            </a:p>
          </p:txBody>
        </p:sp>
        <p:sp>
          <p:nvSpPr>
            <p:cNvPr id="34" name="Flowchart: Process 33"/>
            <p:cNvSpPr/>
            <p:nvPr/>
          </p:nvSpPr>
          <p:spPr>
            <a:xfrm>
              <a:off x="10967790" y="20521493"/>
              <a:ext cx="2228674" cy="1709389"/>
            </a:xfrm>
            <a:prstGeom prst="flowChartProcess">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AC calls patient to schedule a visit or review needed items </a:t>
              </a:r>
              <a:r>
                <a:rPr lang="en-US" dirty="0" smtClean="0"/>
                <a:t> </a:t>
              </a:r>
              <a:endParaRPr lang="en-US" dirty="0"/>
            </a:p>
          </p:txBody>
        </p:sp>
        <p:sp>
          <p:nvSpPr>
            <p:cNvPr id="35" name="Flowchart: Process 34"/>
            <p:cNvSpPr/>
            <p:nvPr/>
          </p:nvSpPr>
          <p:spPr>
            <a:xfrm>
              <a:off x="16837025" y="20501951"/>
              <a:ext cx="2260512" cy="1709389"/>
            </a:xfrm>
            <a:prstGeom prst="flowChartProcess">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Assigns document to medical records data entry </a:t>
              </a:r>
              <a:r>
                <a:rPr lang="en-US" dirty="0" smtClean="0"/>
                <a:t> </a:t>
              </a:r>
              <a:endParaRPr lang="en-US" dirty="0"/>
            </a:p>
          </p:txBody>
        </p:sp>
        <p:sp>
          <p:nvSpPr>
            <p:cNvPr id="37" name="Flowchart: Process 36"/>
            <p:cNvSpPr/>
            <p:nvPr/>
          </p:nvSpPr>
          <p:spPr>
            <a:xfrm>
              <a:off x="19276260" y="19050238"/>
              <a:ext cx="1905000" cy="1092110"/>
            </a:xfrm>
            <a:prstGeom prst="flowChartProcess">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Data entry  Completed  </a:t>
              </a:r>
              <a:r>
                <a:rPr lang="en-US" dirty="0" smtClean="0"/>
                <a:t> </a:t>
              </a:r>
              <a:endParaRPr lang="en-US" dirty="0"/>
            </a:p>
          </p:txBody>
        </p:sp>
        <p:sp>
          <p:nvSpPr>
            <p:cNvPr id="24" name="Flowchart: Alternate Process 23"/>
            <p:cNvSpPr/>
            <p:nvPr/>
          </p:nvSpPr>
          <p:spPr>
            <a:xfrm>
              <a:off x="19507200" y="17322754"/>
              <a:ext cx="1767294" cy="926405"/>
            </a:xfrm>
            <a:prstGeom prst="flowChartAlternateProcess">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Document reviewed </a:t>
              </a:r>
              <a:endParaRPr lang="en-US" sz="2200" dirty="0"/>
            </a:p>
          </p:txBody>
        </p:sp>
        <p:cxnSp>
          <p:nvCxnSpPr>
            <p:cNvPr id="40" name="Straight Arrow Connector 39"/>
            <p:cNvCxnSpPr>
              <a:stCxn id="26" idx="0"/>
              <a:endCxn id="25" idx="2"/>
            </p:cNvCxnSpPr>
            <p:nvPr/>
          </p:nvCxnSpPr>
          <p:spPr>
            <a:xfrm flipH="1" flipV="1">
              <a:off x="11872566" y="11948624"/>
              <a:ext cx="1" cy="110049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V="1">
              <a:off x="11872565" y="9485906"/>
              <a:ext cx="3" cy="80725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12846669" y="8578532"/>
              <a:ext cx="2057796" cy="919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27" idx="3"/>
              <a:endCxn id="28" idx="1"/>
            </p:cNvCxnSpPr>
            <p:nvPr/>
          </p:nvCxnSpPr>
          <p:spPr>
            <a:xfrm>
              <a:off x="17133139" y="8513520"/>
              <a:ext cx="850061" cy="3029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26" name="Elbow Connector 1025"/>
            <p:cNvCxnSpPr>
              <a:stCxn id="28" idx="2"/>
              <a:endCxn id="29" idx="0"/>
            </p:cNvCxnSpPr>
            <p:nvPr/>
          </p:nvCxnSpPr>
          <p:spPr>
            <a:xfrm rot="5400000">
              <a:off x="16061291" y="7570007"/>
              <a:ext cx="1207742" cy="4864751"/>
            </a:xfrm>
            <a:prstGeom prst="bentConnector3">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14232785" y="11982422"/>
              <a:ext cx="0" cy="72685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endCxn id="31" idx="0"/>
            </p:cNvCxnSpPr>
            <p:nvPr/>
          </p:nvCxnSpPr>
          <p:spPr>
            <a:xfrm>
              <a:off x="14232785" y="14181723"/>
              <a:ext cx="0" cy="33894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a:off x="14245011" y="15637318"/>
              <a:ext cx="12223" cy="9389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stCxn id="32" idx="3"/>
            </p:cNvCxnSpPr>
            <p:nvPr/>
          </p:nvCxnSpPr>
          <p:spPr>
            <a:xfrm flipV="1">
              <a:off x="15037727" y="17257763"/>
              <a:ext cx="594028" cy="807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1" name="Elbow Connector 1060"/>
            <p:cNvCxnSpPr>
              <a:stCxn id="14" idx="2"/>
              <a:endCxn id="34" idx="0"/>
            </p:cNvCxnSpPr>
            <p:nvPr/>
          </p:nvCxnSpPr>
          <p:spPr>
            <a:xfrm rot="5400000">
              <a:off x="13332130" y="16776421"/>
              <a:ext cx="2495069" cy="4995074"/>
            </a:xfrm>
            <a:prstGeom prst="bentConnector3">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5" name="Elbow Connector 1064"/>
            <p:cNvCxnSpPr/>
            <p:nvPr/>
          </p:nvCxnSpPr>
          <p:spPr>
            <a:xfrm rot="16200000" flipH="1">
              <a:off x="16974646" y="19363206"/>
              <a:ext cx="1187309" cy="982199"/>
            </a:xfrm>
            <a:prstGeom prst="bentConnector3">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66" name="TextBox 1065"/>
            <p:cNvSpPr txBox="1"/>
            <p:nvPr/>
          </p:nvSpPr>
          <p:spPr>
            <a:xfrm>
              <a:off x="17219145" y="19472972"/>
              <a:ext cx="748136" cy="430887"/>
            </a:xfrm>
            <a:prstGeom prst="rect">
              <a:avLst/>
            </a:prstGeom>
            <a:noFill/>
          </p:spPr>
          <p:txBody>
            <a:bodyPr wrap="square" rtlCol="0">
              <a:spAutoFit/>
            </a:bodyPr>
            <a:lstStyle/>
            <a:p>
              <a:r>
                <a:rPr lang="en-US" sz="2200" dirty="0" smtClean="0"/>
                <a:t>NO</a:t>
              </a:r>
              <a:endParaRPr lang="en-US" sz="2200" dirty="0"/>
            </a:p>
          </p:txBody>
        </p:sp>
        <p:sp>
          <p:nvSpPr>
            <p:cNvPr id="113" name="TextBox 112"/>
            <p:cNvSpPr txBox="1"/>
            <p:nvPr/>
          </p:nvSpPr>
          <p:spPr>
            <a:xfrm>
              <a:off x="13378378" y="18904186"/>
              <a:ext cx="748136" cy="430887"/>
            </a:xfrm>
            <a:prstGeom prst="rect">
              <a:avLst/>
            </a:prstGeom>
            <a:noFill/>
          </p:spPr>
          <p:txBody>
            <a:bodyPr wrap="square" rtlCol="0">
              <a:spAutoFit/>
            </a:bodyPr>
            <a:lstStyle/>
            <a:p>
              <a:r>
                <a:rPr lang="en-US" sz="2200" dirty="0" smtClean="0"/>
                <a:t>YES</a:t>
              </a:r>
              <a:endParaRPr lang="en-US" sz="2200" dirty="0"/>
            </a:p>
          </p:txBody>
        </p:sp>
        <p:cxnSp>
          <p:nvCxnSpPr>
            <p:cNvPr id="1068" name="Straight Arrow Connector 1067"/>
            <p:cNvCxnSpPr>
              <a:stCxn id="34" idx="3"/>
              <a:endCxn id="35" idx="1"/>
            </p:cNvCxnSpPr>
            <p:nvPr/>
          </p:nvCxnSpPr>
          <p:spPr>
            <a:xfrm flipV="1">
              <a:off x="13196464" y="21356646"/>
              <a:ext cx="3640561" cy="195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71" name="Elbow Connector 1070"/>
            <p:cNvCxnSpPr>
              <a:stCxn id="35" idx="3"/>
              <a:endCxn id="37" idx="2"/>
            </p:cNvCxnSpPr>
            <p:nvPr/>
          </p:nvCxnSpPr>
          <p:spPr>
            <a:xfrm flipV="1">
              <a:off x="19097537" y="20142348"/>
              <a:ext cx="1131223" cy="1214298"/>
            </a:xfrm>
            <a:prstGeom prst="bentConnector2">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73" name="Straight Arrow Connector 1072"/>
            <p:cNvCxnSpPr/>
            <p:nvPr/>
          </p:nvCxnSpPr>
          <p:spPr>
            <a:xfrm flipV="1">
              <a:off x="20269200" y="18288000"/>
              <a:ext cx="0" cy="82121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Flowchart: Decision 17"/>
            <p:cNvSpPr/>
            <p:nvPr/>
          </p:nvSpPr>
          <p:spPr>
            <a:xfrm>
              <a:off x="16837025" y="10526142"/>
              <a:ext cx="2876635" cy="1853955"/>
            </a:xfrm>
            <a:prstGeom prst="flowChartDecision">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Refer as necessary</a:t>
              </a:r>
              <a:endParaRPr lang="en-US" sz="2400" dirty="0"/>
            </a:p>
          </p:txBody>
        </p:sp>
        <p:cxnSp>
          <p:nvCxnSpPr>
            <p:cNvPr id="46" name="Straight Arrow Connector 45"/>
            <p:cNvCxnSpPr/>
            <p:nvPr/>
          </p:nvCxnSpPr>
          <p:spPr>
            <a:xfrm flipV="1">
              <a:off x="15232192" y="11445446"/>
              <a:ext cx="1570511" cy="573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527046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1163</TotalTime>
  <Words>534</Words>
  <Application>Microsoft Office PowerPoint</Application>
  <PresentationFormat>Custom</PresentationFormat>
  <Paragraphs>44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ACCESS COORDINATOR POSITION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Cain;Lilian Merino</dc:creator>
  <cp:lastModifiedBy>Lilian Merino</cp:lastModifiedBy>
  <cp:revision>90</cp:revision>
  <cp:lastPrinted>2017-11-03T16:31:48Z</cp:lastPrinted>
  <dcterms:created xsi:type="dcterms:W3CDTF">2017-09-27T10:15:19Z</dcterms:created>
  <dcterms:modified xsi:type="dcterms:W3CDTF">2018-01-09T19:49:57Z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2013-09-30T00:00:00Z</vt:filetime>
  </property>
  <property fmtid="{D5CDD505-2E9C-101B-9397-08002B2CF9AE}" pid="3" name="Creator">
    <vt:lpwstr>Microsoft® PowerPoint® 2010</vt:lpwstr>
  </property>
  <property fmtid="{D5CDD505-2E9C-101B-9397-08002B2CF9AE}" pid="4" name="LastSaved">
    <vt:filetime>2017-09-27T00:00:00Z</vt:filetime>
  </property>
</Properties>
</file>